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5db2b65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5db2b65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558ba85b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558ba85b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558ba85b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7558ba85b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558ba85b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7558ba85b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68b364f4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768b364f4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5d9e7ed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75d9e7ed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68b364f4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768b364f4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558ba85b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558ba85b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81470201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81470201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81470201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781470201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797a89a5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797a89a5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68b364f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68b364f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558ba85b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7558ba85b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68b364f4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68b364f4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5d9e7ed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75d9e7ed7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5d9e7ed7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5d9e7ed7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5d9e7ed7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5d9e7ed7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5d9e7ed7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75d9e7ed7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5d9e7ed7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5d9e7ed7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75b1f03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75b1f03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81470201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781470201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e5db2b652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e5db2b652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7976b403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7976b403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78147020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78147020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558ba85b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558ba85b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75d9e7ed7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75d9e7ed7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e5db2b65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e5db2b65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75b1f034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75b1f034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Systems Thinking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4"/>
                </a:solidFill>
              </a:rPr>
              <a:t>Narratives &amp; Metamodernism</a:t>
            </a:r>
            <a:endParaRPr>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Metamodernism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0"/>
            <a:ext cx="8520600" cy="5143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a:t>
            </a:r>
            <a:r>
              <a:rPr lang="en"/>
              <a:t>etamodernism is the </a:t>
            </a:r>
            <a:r>
              <a:rPr lang="en">
                <a:solidFill>
                  <a:schemeClr val="accent4"/>
                </a:solidFill>
              </a:rPr>
              <a:t>inevitable result </a:t>
            </a:r>
            <a:r>
              <a:rPr lang="en"/>
              <a:t>of </a:t>
            </a:r>
            <a:r>
              <a:rPr lang="en">
                <a:solidFill>
                  <a:schemeClr val="accent4"/>
                </a:solidFill>
              </a:rPr>
              <a:t>globalism </a:t>
            </a:r>
            <a:r>
              <a:rPr lang="en"/>
              <a:t>and </a:t>
            </a:r>
            <a:r>
              <a:rPr lang="en">
                <a:solidFill>
                  <a:schemeClr val="accent4"/>
                </a:solidFill>
              </a:rPr>
              <a:t>internet</a:t>
            </a:r>
            <a:r>
              <a:rPr lang="en"/>
              <a:t>. It is characterized by several things: systematic </a:t>
            </a:r>
            <a:r>
              <a:rPr lang="en">
                <a:solidFill>
                  <a:schemeClr val="accent4"/>
                </a:solidFill>
              </a:rPr>
              <a:t>deconstruction and reconstruction of narratives</a:t>
            </a:r>
            <a:r>
              <a:rPr lang="en"/>
              <a:t>; bringing narratives from </a:t>
            </a:r>
            <a:r>
              <a:rPr lang="en">
                <a:solidFill>
                  <a:schemeClr val="accent4"/>
                </a:solidFill>
              </a:rPr>
              <a:t>implicit to explicit</a:t>
            </a:r>
            <a:r>
              <a:rPr lang="en"/>
              <a:t>; rigorously </a:t>
            </a:r>
            <a:r>
              <a:rPr lang="en">
                <a:solidFill>
                  <a:schemeClr val="accent4"/>
                </a:solidFill>
              </a:rPr>
              <a:t>alleviating cognitive dissonance</a:t>
            </a:r>
            <a:r>
              <a:rPr lang="en"/>
              <a:t>; moving from an absolute or relativistic model to an </a:t>
            </a:r>
            <a:r>
              <a:rPr lang="en">
                <a:solidFill>
                  <a:schemeClr val="accent4"/>
                </a:solidFill>
              </a:rPr>
              <a:t>emergent model</a:t>
            </a:r>
            <a:r>
              <a:rPr lang="en"/>
              <a:t>; and the construction of </a:t>
            </a:r>
            <a:r>
              <a:rPr lang="en">
                <a:solidFill>
                  <a:schemeClr val="accent4"/>
                </a:solidFill>
              </a:rPr>
              <a:t>hyper-narratives</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Modernism in a Nutshell</a:t>
            </a:r>
            <a:endParaRPr/>
          </a:p>
        </p:txBody>
      </p:sp>
      <p:sp>
        <p:nvSpPr>
          <p:cNvPr id="123" name="Google Shape;123;p24"/>
          <p:cNvSpPr txBox="1"/>
          <p:nvPr>
            <p:ph idx="1" type="body"/>
          </p:nvPr>
        </p:nvSpPr>
        <p:spPr>
          <a:xfrm>
            <a:off x="0" y="1152475"/>
            <a:ext cx="54138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Char char="-"/>
            </a:pPr>
            <a:r>
              <a:rPr b="1" lang="en">
                <a:solidFill>
                  <a:schemeClr val="accent4"/>
                </a:solidFill>
              </a:rPr>
              <a:t>Top-Down Model</a:t>
            </a:r>
            <a:endParaRPr b="1">
              <a:solidFill>
                <a:schemeClr val="accent4"/>
              </a:solidFill>
            </a:endParaRPr>
          </a:p>
          <a:p>
            <a:pPr indent="-304800" lvl="1" marL="914400" rtl="0" algn="l">
              <a:spcBef>
                <a:spcPts val="0"/>
              </a:spcBef>
              <a:spcAft>
                <a:spcPts val="0"/>
              </a:spcAft>
              <a:buSzPts val="1200"/>
              <a:buChar char="-"/>
            </a:pPr>
            <a:r>
              <a:rPr lang="en"/>
              <a:t>Absolute truth from on high: </a:t>
            </a:r>
            <a:r>
              <a:rPr lang="en">
                <a:solidFill>
                  <a:schemeClr val="dk1"/>
                </a:solidFill>
              </a:rPr>
              <a:t>Truth is “out there”</a:t>
            </a:r>
            <a:endParaRPr>
              <a:solidFill>
                <a:schemeClr val="dk1"/>
              </a:solidFill>
            </a:endParaRPr>
          </a:p>
          <a:p>
            <a:pPr indent="-304800" lvl="1" marL="914400" rtl="0" algn="l">
              <a:spcBef>
                <a:spcPts val="0"/>
              </a:spcBef>
              <a:spcAft>
                <a:spcPts val="0"/>
              </a:spcAft>
              <a:buSzPts val="1200"/>
              <a:buChar char="-"/>
            </a:pPr>
            <a:r>
              <a:rPr lang="en"/>
              <a:t>Rooted in Judeo-Christian influence</a:t>
            </a:r>
            <a:endParaRPr/>
          </a:p>
          <a:p>
            <a:pPr indent="-304800" lvl="1" marL="914400" rtl="0" algn="l">
              <a:spcBef>
                <a:spcPts val="0"/>
              </a:spcBef>
              <a:spcAft>
                <a:spcPts val="0"/>
              </a:spcAft>
              <a:buSzPts val="1200"/>
              <a:buChar char="-"/>
            </a:pPr>
            <a:r>
              <a:rPr lang="en">
                <a:solidFill>
                  <a:schemeClr val="dk1"/>
                </a:solidFill>
              </a:rPr>
              <a:t>Cosmic fiat </a:t>
            </a:r>
            <a:r>
              <a:rPr lang="en"/>
              <a:t>or mandate</a:t>
            </a:r>
            <a:endParaRPr/>
          </a:p>
          <a:p>
            <a:pPr indent="-317500" lvl="0" marL="457200" rtl="0" algn="l">
              <a:spcBef>
                <a:spcPts val="0"/>
              </a:spcBef>
              <a:spcAft>
                <a:spcPts val="0"/>
              </a:spcAft>
              <a:buSzPts val="1400"/>
              <a:buChar char="-"/>
            </a:pPr>
            <a:r>
              <a:rPr b="1" lang="en">
                <a:solidFill>
                  <a:schemeClr val="accent4"/>
                </a:solidFill>
              </a:rPr>
              <a:t>Grand Narratives:</a:t>
            </a:r>
            <a:r>
              <a:rPr lang="en"/>
              <a:t> All things are </a:t>
            </a:r>
            <a:r>
              <a:rPr lang="en">
                <a:solidFill>
                  <a:schemeClr val="dk1"/>
                </a:solidFill>
              </a:rPr>
              <a:t>objectively knowable</a:t>
            </a:r>
            <a:r>
              <a:rPr lang="en"/>
              <a:t>, and </a:t>
            </a:r>
            <a:r>
              <a:rPr lang="en">
                <a:solidFill>
                  <a:schemeClr val="dk1"/>
                </a:solidFill>
              </a:rPr>
              <a:t>external to humanity</a:t>
            </a:r>
            <a:endParaRPr>
              <a:solidFill>
                <a:schemeClr val="dk1"/>
              </a:solidFill>
            </a:endParaRPr>
          </a:p>
          <a:p>
            <a:pPr indent="-304800" lvl="1" marL="914400" rtl="0" algn="l">
              <a:spcBef>
                <a:spcPts val="0"/>
              </a:spcBef>
              <a:spcAft>
                <a:spcPts val="0"/>
              </a:spcAft>
              <a:buSzPts val="1200"/>
              <a:buChar char="-"/>
            </a:pPr>
            <a:r>
              <a:rPr lang="en"/>
              <a:t>Science</a:t>
            </a:r>
            <a:endParaRPr/>
          </a:p>
          <a:p>
            <a:pPr indent="-304800" lvl="1" marL="914400" rtl="0" algn="l">
              <a:spcBef>
                <a:spcPts val="0"/>
              </a:spcBef>
              <a:spcAft>
                <a:spcPts val="0"/>
              </a:spcAft>
              <a:buSzPts val="1200"/>
              <a:buChar char="-"/>
            </a:pPr>
            <a:r>
              <a:rPr lang="en"/>
              <a:t>Culture and Humanity</a:t>
            </a:r>
            <a:endParaRPr/>
          </a:p>
          <a:p>
            <a:pPr indent="-304800" lvl="1" marL="914400" rtl="0" algn="l">
              <a:spcBef>
                <a:spcPts val="0"/>
              </a:spcBef>
              <a:spcAft>
                <a:spcPts val="0"/>
              </a:spcAft>
              <a:buSzPts val="1200"/>
              <a:buChar char="-"/>
            </a:pPr>
            <a:r>
              <a:rPr lang="en"/>
              <a:t>Ethics and morality</a:t>
            </a:r>
            <a:endParaRPr/>
          </a:p>
          <a:p>
            <a:pPr indent="-304800" lvl="1" marL="914400" rtl="0" algn="l">
              <a:spcBef>
                <a:spcPts val="0"/>
              </a:spcBef>
              <a:spcAft>
                <a:spcPts val="0"/>
              </a:spcAft>
              <a:buSzPts val="1200"/>
              <a:buChar char="-"/>
            </a:pPr>
            <a:r>
              <a:rPr lang="en"/>
              <a:t>Tend to be </a:t>
            </a:r>
            <a:r>
              <a:rPr lang="en">
                <a:solidFill>
                  <a:schemeClr val="dk1"/>
                </a:solidFill>
              </a:rPr>
              <a:t>poetic</a:t>
            </a:r>
            <a:r>
              <a:rPr lang="en"/>
              <a:t>, </a:t>
            </a:r>
            <a:r>
              <a:rPr lang="en">
                <a:solidFill>
                  <a:schemeClr val="dk1"/>
                </a:solidFill>
              </a:rPr>
              <a:t>grandiloquent</a:t>
            </a:r>
            <a:r>
              <a:rPr lang="en"/>
              <a:t>, and </a:t>
            </a:r>
            <a:r>
              <a:rPr lang="en">
                <a:solidFill>
                  <a:schemeClr val="dk1"/>
                </a:solidFill>
              </a:rPr>
              <a:t>hyperbolic</a:t>
            </a:r>
            <a:endParaRPr>
              <a:solidFill>
                <a:schemeClr val="dk1"/>
              </a:solidFill>
            </a:endParaRPr>
          </a:p>
          <a:p>
            <a:pPr indent="-317500" lvl="0" marL="457200" rtl="0" algn="l">
              <a:spcBef>
                <a:spcPts val="0"/>
              </a:spcBef>
              <a:spcAft>
                <a:spcPts val="0"/>
              </a:spcAft>
              <a:buSzPts val="1400"/>
              <a:buChar char="-"/>
            </a:pPr>
            <a:r>
              <a:rPr b="1" lang="en">
                <a:solidFill>
                  <a:schemeClr val="accent4"/>
                </a:solidFill>
              </a:rPr>
              <a:t>Western colonialism </a:t>
            </a:r>
            <a:r>
              <a:rPr lang="en"/>
              <a:t>and imperialism</a:t>
            </a:r>
            <a:endParaRPr/>
          </a:p>
          <a:p>
            <a:pPr indent="-304800" lvl="1" marL="914400" rtl="0" algn="l">
              <a:spcBef>
                <a:spcPts val="0"/>
              </a:spcBef>
              <a:spcAft>
                <a:spcPts val="0"/>
              </a:spcAft>
              <a:buSzPts val="1200"/>
              <a:buChar char="-"/>
            </a:pPr>
            <a:r>
              <a:rPr lang="en"/>
              <a:t>Originated in </a:t>
            </a:r>
            <a:r>
              <a:rPr lang="en">
                <a:solidFill>
                  <a:schemeClr val="dk1"/>
                </a:solidFill>
              </a:rPr>
              <a:t>late 19th</a:t>
            </a:r>
            <a:r>
              <a:rPr lang="en"/>
              <a:t> and </a:t>
            </a:r>
            <a:r>
              <a:rPr lang="en">
                <a:solidFill>
                  <a:schemeClr val="dk1"/>
                </a:solidFill>
              </a:rPr>
              <a:t>early 20th</a:t>
            </a:r>
            <a:r>
              <a:rPr lang="en"/>
              <a:t> century</a:t>
            </a:r>
            <a:endParaRPr/>
          </a:p>
          <a:p>
            <a:pPr indent="-304800" lvl="1" marL="914400" rtl="0" algn="l">
              <a:spcBef>
                <a:spcPts val="0"/>
              </a:spcBef>
              <a:spcAft>
                <a:spcPts val="0"/>
              </a:spcAft>
              <a:buSzPts val="1200"/>
              <a:buChar char="-"/>
            </a:pPr>
            <a:r>
              <a:rPr lang="en"/>
              <a:t>Primarily by </a:t>
            </a:r>
            <a:r>
              <a:rPr lang="en">
                <a:solidFill>
                  <a:schemeClr val="dk1"/>
                </a:solidFill>
              </a:rPr>
              <a:t>white Europeans </a:t>
            </a:r>
            <a:r>
              <a:rPr lang="en"/>
              <a:t>and </a:t>
            </a:r>
            <a:r>
              <a:rPr lang="en">
                <a:solidFill>
                  <a:schemeClr val="dk1"/>
                </a:solidFill>
              </a:rPr>
              <a:t>American men</a:t>
            </a:r>
            <a:endParaRPr>
              <a:solidFill>
                <a:schemeClr val="dk1"/>
              </a:solidFill>
            </a:endParaRPr>
          </a:p>
          <a:p>
            <a:pPr indent="-304800" lvl="1" marL="914400" rtl="0" algn="l">
              <a:spcBef>
                <a:spcPts val="0"/>
              </a:spcBef>
              <a:spcAft>
                <a:spcPts val="0"/>
              </a:spcAft>
              <a:buSzPts val="1200"/>
              <a:buChar char="-"/>
            </a:pPr>
            <a:r>
              <a:rPr lang="en"/>
              <a:t>Still had </a:t>
            </a:r>
            <a:r>
              <a:rPr lang="en">
                <a:solidFill>
                  <a:schemeClr val="dk1"/>
                </a:solidFill>
              </a:rPr>
              <a:t>“civilizing mission”</a:t>
            </a:r>
            <a:r>
              <a:rPr lang="en"/>
              <a:t> (e.g. Westerners are the arbiters of what counts as civilization)</a:t>
            </a:r>
            <a:endParaRPr/>
          </a:p>
        </p:txBody>
      </p:sp>
      <p:pic>
        <p:nvPicPr>
          <p:cNvPr id="124" name="Google Shape;124;p24"/>
          <p:cNvPicPr preferRelativeResize="0"/>
          <p:nvPr/>
        </p:nvPicPr>
        <p:blipFill rotWithShape="1">
          <a:blip r:embed="rId3">
            <a:alphaModFix/>
          </a:blip>
          <a:srcRect b="5539" l="6378" r="8456" t="6385"/>
          <a:stretch/>
        </p:blipFill>
        <p:spPr>
          <a:xfrm>
            <a:off x="5413712" y="0"/>
            <a:ext cx="373029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Postm</a:t>
            </a:r>
            <a:r>
              <a:rPr lang="en"/>
              <a:t>odernism in a Nutshell</a:t>
            </a:r>
            <a:endParaRPr/>
          </a:p>
        </p:txBody>
      </p:sp>
      <p:sp>
        <p:nvSpPr>
          <p:cNvPr id="130" name="Google Shape;130;p25"/>
          <p:cNvSpPr txBox="1"/>
          <p:nvPr>
            <p:ph idx="1" type="body"/>
          </p:nvPr>
        </p:nvSpPr>
        <p:spPr>
          <a:xfrm>
            <a:off x="0" y="1152475"/>
            <a:ext cx="5220900" cy="39909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accent4"/>
              </a:buClr>
              <a:buSzPts val="1400"/>
              <a:buChar char="-"/>
            </a:pPr>
            <a:r>
              <a:rPr b="1" lang="en">
                <a:solidFill>
                  <a:schemeClr val="accent4"/>
                </a:solidFill>
              </a:rPr>
              <a:t>Relativistic Model:</a:t>
            </a:r>
            <a:endParaRPr b="1">
              <a:solidFill>
                <a:schemeClr val="accent4"/>
              </a:solidFill>
            </a:endParaRPr>
          </a:p>
          <a:p>
            <a:pPr indent="-304800" lvl="1" marL="914400" rtl="0" algn="l">
              <a:spcBef>
                <a:spcPts val="0"/>
              </a:spcBef>
              <a:spcAft>
                <a:spcPts val="0"/>
              </a:spcAft>
              <a:buSzPts val="1200"/>
              <a:buChar char="-"/>
            </a:pPr>
            <a:r>
              <a:rPr lang="en"/>
              <a:t>Things can only be defined in relation to each other</a:t>
            </a:r>
            <a:endParaRPr/>
          </a:p>
          <a:p>
            <a:pPr indent="-304800" lvl="1" marL="914400" rtl="0" algn="l">
              <a:spcBef>
                <a:spcPts val="0"/>
              </a:spcBef>
              <a:spcAft>
                <a:spcPts val="0"/>
              </a:spcAft>
              <a:buSzPts val="1200"/>
              <a:buChar char="-"/>
            </a:pPr>
            <a:r>
              <a:rPr lang="en">
                <a:solidFill>
                  <a:schemeClr val="dk1"/>
                </a:solidFill>
              </a:rPr>
              <a:t>Categorical rejection </a:t>
            </a:r>
            <a:r>
              <a:rPr lang="en"/>
              <a:t>of all absolutes and narratives</a:t>
            </a:r>
            <a:endParaRPr/>
          </a:p>
          <a:p>
            <a:pPr indent="-304800" lvl="1" marL="914400" rtl="0" algn="l">
              <a:spcBef>
                <a:spcPts val="0"/>
              </a:spcBef>
              <a:spcAft>
                <a:spcPts val="0"/>
              </a:spcAft>
              <a:buSzPts val="1200"/>
              <a:buChar char="-"/>
            </a:pPr>
            <a:r>
              <a:rPr lang="en">
                <a:solidFill>
                  <a:schemeClr val="dk1"/>
                </a:solidFill>
              </a:rPr>
              <a:t>“Fake news”</a:t>
            </a:r>
            <a:r>
              <a:rPr lang="en"/>
              <a:t> is an example of categorical rejection</a:t>
            </a:r>
            <a:endParaRPr/>
          </a:p>
          <a:p>
            <a:pPr indent="-304800" lvl="1" marL="914400" rtl="0" algn="l">
              <a:spcBef>
                <a:spcPts val="0"/>
              </a:spcBef>
              <a:spcAft>
                <a:spcPts val="0"/>
              </a:spcAft>
              <a:buSzPts val="1200"/>
              <a:buChar char="-"/>
            </a:pPr>
            <a:r>
              <a:rPr lang="en"/>
              <a:t>This is a lazy way of </a:t>
            </a:r>
            <a:r>
              <a:rPr lang="en">
                <a:solidFill>
                  <a:schemeClr val="dk1"/>
                </a:solidFill>
              </a:rPr>
              <a:t>reconciling cognitive dissonance</a:t>
            </a:r>
            <a:endParaRPr>
              <a:solidFill>
                <a:schemeClr val="dk1"/>
              </a:solidFill>
            </a:endParaRPr>
          </a:p>
          <a:p>
            <a:pPr indent="-317500" lvl="0" marL="457200" rtl="0" algn="l">
              <a:spcBef>
                <a:spcPts val="0"/>
              </a:spcBef>
              <a:spcAft>
                <a:spcPts val="0"/>
              </a:spcAft>
              <a:buClr>
                <a:schemeClr val="accent4"/>
              </a:buClr>
              <a:buSzPts val="1400"/>
              <a:buChar char="-"/>
            </a:pPr>
            <a:r>
              <a:rPr b="1" lang="en">
                <a:solidFill>
                  <a:schemeClr val="accent4"/>
                </a:solidFill>
              </a:rPr>
              <a:t>Just a bunch of </a:t>
            </a:r>
            <a:r>
              <a:rPr b="1" lang="en">
                <a:solidFill>
                  <a:schemeClr val="accent4"/>
                </a:solidFill>
              </a:rPr>
              <a:t>Counter-Narratives:</a:t>
            </a:r>
            <a:endParaRPr b="1">
              <a:solidFill>
                <a:schemeClr val="accent4"/>
              </a:solidFill>
            </a:endParaRPr>
          </a:p>
          <a:p>
            <a:pPr indent="-304800" lvl="1" marL="914400" rtl="0" algn="l">
              <a:spcBef>
                <a:spcPts val="0"/>
              </a:spcBef>
              <a:spcAft>
                <a:spcPts val="0"/>
              </a:spcAft>
              <a:buSzPts val="1200"/>
              <a:buChar char="-"/>
            </a:pPr>
            <a:r>
              <a:rPr lang="en"/>
              <a:t>“</a:t>
            </a:r>
            <a:r>
              <a:rPr lang="en"/>
              <a:t>No one knows anything”</a:t>
            </a:r>
            <a:endParaRPr/>
          </a:p>
          <a:p>
            <a:pPr indent="-304800" lvl="1" marL="914400" rtl="0" algn="l">
              <a:spcBef>
                <a:spcPts val="0"/>
              </a:spcBef>
              <a:spcAft>
                <a:spcPts val="0"/>
              </a:spcAft>
              <a:buSzPts val="1200"/>
              <a:buChar char="-"/>
            </a:pPr>
            <a:r>
              <a:rPr lang="en"/>
              <a:t>“Truth or morality is relative”</a:t>
            </a:r>
            <a:endParaRPr/>
          </a:p>
          <a:p>
            <a:pPr indent="-304800" lvl="1" marL="914400" rtl="0" algn="l">
              <a:spcBef>
                <a:spcPts val="0"/>
              </a:spcBef>
              <a:spcAft>
                <a:spcPts val="0"/>
              </a:spcAft>
              <a:buSzPts val="1200"/>
              <a:buChar char="-"/>
            </a:pPr>
            <a:r>
              <a:rPr lang="en"/>
              <a:t>“No one can define anything”</a:t>
            </a:r>
            <a:endParaRPr/>
          </a:p>
          <a:p>
            <a:pPr indent="-304800" lvl="1" marL="914400" rtl="0" algn="l">
              <a:spcBef>
                <a:spcPts val="0"/>
              </a:spcBef>
              <a:spcAft>
                <a:spcPts val="0"/>
              </a:spcAft>
              <a:buSzPts val="1200"/>
              <a:buChar char="-"/>
            </a:pPr>
            <a:r>
              <a:rPr lang="en"/>
              <a:t>“No one can gatekeep anything”</a:t>
            </a:r>
            <a:endParaRPr/>
          </a:p>
          <a:p>
            <a:pPr indent="-304800" lvl="1" marL="914400" rtl="0" algn="l">
              <a:spcBef>
                <a:spcPts val="0"/>
              </a:spcBef>
              <a:spcAft>
                <a:spcPts val="0"/>
              </a:spcAft>
              <a:buSzPts val="1200"/>
              <a:buChar char="-"/>
            </a:pPr>
            <a:r>
              <a:rPr lang="en"/>
              <a:t>Therefore: Throw baby out with the bathwater!</a:t>
            </a:r>
            <a:endParaRPr/>
          </a:p>
          <a:p>
            <a:pPr indent="-317500" lvl="0" marL="457200" rtl="0" algn="l">
              <a:spcBef>
                <a:spcPts val="0"/>
              </a:spcBef>
              <a:spcAft>
                <a:spcPts val="0"/>
              </a:spcAft>
              <a:buSzPts val="1400"/>
              <a:buChar char="-"/>
            </a:pPr>
            <a:r>
              <a:rPr b="1" lang="en">
                <a:solidFill>
                  <a:schemeClr val="accent4"/>
                </a:solidFill>
              </a:rPr>
              <a:t>Nascent self-awareness </a:t>
            </a:r>
            <a:r>
              <a:rPr lang="en"/>
              <a:t>about privilege and dominance</a:t>
            </a:r>
            <a:endParaRPr/>
          </a:p>
          <a:p>
            <a:pPr indent="-304800" lvl="1" marL="914400" rtl="0" algn="l">
              <a:spcBef>
                <a:spcPts val="0"/>
              </a:spcBef>
              <a:spcAft>
                <a:spcPts val="0"/>
              </a:spcAft>
              <a:buSzPts val="1200"/>
              <a:buChar char="-"/>
            </a:pPr>
            <a:r>
              <a:rPr lang="en"/>
              <a:t>Characterized by </a:t>
            </a:r>
            <a:r>
              <a:rPr lang="en">
                <a:solidFill>
                  <a:schemeClr val="dk1"/>
                </a:solidFill>
              </a:rPr>
              <a:t>insecurity</a:t>
            </a:r>
            <a:r>
              <a:rPr lang="en"/>
              <a:t>, </a:t>
            </a:r>
            <a:r>
              <a:rPr lang="en">
                <a:solidFill>
                  <a:schemeClr val="dk1"/>
                </a:solidFill>
              </a:rPr>
              <a:t>irony</a:t>
            </a:r>
            <a:r>
              <a:rPr lang="en"/>
              <a:t>, </a:t>
            </a:r>
            <a:r>
              <a:rPr lang="en">
                <a:solidFill>
                  <a:schemeClr val="dk1"/>
                </a:solidFill>
              </a:rPr>
              <a:t>sarcasm</a:t>
            </a:r>
            <a:r>
              <a:rPr lang="en"/>
              <a:t>, </a:t>
            </a:r>
            <a:r>
              <a:rPr lang="en">
                <a:solidFill>
                  <a:schemeClr val="dk1"/>
                </a:solidFill>
              </a:rPr>
              <a:t>dismissiveness</a:t>
            </a:r>
            <a:r>
              <a:rPr lang="en"/>
              <a:t>, </a:t>
            </a:r>
            <a:r>
              <a:rPr lang="en">
                <a:solidFill>
                  <a:schemeClr val="dk1"/>
                </a:solidFill>
              </a:rPr>
              <a:t>bitterness</a:t>
            </a:r>
            <a:r>
              <a:rPr lang="en"/>
              <a:t>, </a:t>
            </a:r>
            <a:r>
              <a:rPr lang="en">
                <a:solidFill>
                  <a:schemeClr val="dk1"/>
                </a:solidFill>
              </a:rPr>
              <a:t>low-effort</a:t>
            </a:r>
            <a:r>
              <a:rPr lang="en"/>
              <a:t>, and </a:t>
            </a:r>
            <a:r>
              <a:rPr lang="en">
                <a:solidFill>
                  <a:schemeClr val="dk1"/>
                </a:solidFill>
              </a:rPr>
              <a:t>cynicism</a:t>
            </a:r>
            <a:endParaRPr>
              <a:solidFill>
                <a:schemeClr val="dk1"/>
              </a:solidFill>
            </a:endParaRPr>
          </a:p>
          <a:p>
            <a:pPr indent="-304800" lvl="1" marL="914400" rtl="0" algn="l">
              <a:spcBef>
                <a:spcPts val="0"/>
              </a:spcBef>
              <a:spcAft>
                <a:spcPts val="0"/>
              </a:spcAft>
              <a:buSzPts val="1200"/>
              <a:buChar char="-"/>
            </a:pPr>
            <a:r>
              <a:rPr lang="en"/>
              <a:t>Particularly for establishment types (listen for all the bitterness from people like Jordan Peterson)</a:t>
            </a:r>
            <a:endParaRPr/>
          </a:p>
          <a:p>
            <a:pPr indent="-304800" lvl="1" marL="914400" rtl="0" algn="l">
              <a:spcBef>
                <a:spcPts val="0"/>
              </a:spcBef>
              <a:spcAft>
                <a:spcPts val="0"/>
              </a:spcAft>
              <a:buSzPts val="1200"/>
              <a:buChar char="-"/>
            </a:pPr>
            <a:r>
              <a:rPr lang="en"/>
              <a:t>This is rooted in </a:t>
            </a:r>
            <a:r>
              <a:rPr lang="en">
                <a:solidFill>
                  <a:schemeClr val="dk1"/>
                </a:solidFill>
              </a:rPr>
              <a:t>anger </a:t>
            </a:r>
            <a:r>
              <a:rPr lang="en"/>
              <a:t>and </a:t>
            </a:r>
            <a:r>
              <a:rPr lang="en">
                <a:solidFill>
                  <a:schemeClr val="dk1"/>
                </a:solidFill>
              </a:rPr>
              <a:t>resentment </a:t>
            </a:r>
            <a:r>
              <a:rPr lang="en"/>
              <a:t>at losing power</a:t>
            </a:r>
            <a:endParaRPr/>
          </a:p>
          <a:p>
            <a:pPr indent="-304800" lvl="1" marL="914400" rtl="0" algn="l">
              <a:spcBef>
                <a:spcPts val="0"/>
              </a:spcBef>
              <a:spcAft>
                <a:spcPts val="0"/>
              </a:spcAft>
              <a:buSzPts val="1200"/>
              <a:buChar char="-"/>
            </a:pPr>
            <a:r>
              <a:rPr lang="en"/>
              <a:t>Something of an </a:t>
            </a:r>
            <a:r>
              <a:rPr lang="en">
                <a:solidFill>
                  <a:schemeClr val="accent4"/>
                </a:solidFill>
              </a:rPr>
              <a:t>intellectual temper tantrum</a:t>
            </a:r>
            <a:r>
              <a:rPr lang="en"/>
              <a:t> by the West</a:t>
            </a:r>
            <a:endParaRPr/>
          </a:p>
        </p:txBody>
      </p:sp>
      <p:pic>
        <p:nvPicPr>
          <p:cNvPr id="131" name="Google Shape;131;p25"/>
          <p:cNvPicPr preferRelativeResize="0"/>
          <p:nvPr/>
        </p:nvPicPr>
        <p:blipFill rotWithShape="1">
          <a:blip r:embed="rId3">
            <a:alphaModFix/>
          </a:blip>
          <a:srcRect b="0" l="24328" r="26857" t="0"/>
          <a:stretch/>
        </p:blipFill>
        <p:spPr>
          <a:xfrm>
            <a:off x="5220764" y="0"/>
            <a:ext cx="392323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Hypernarratives </a:t>
            </a:r>
            <a:endParaRPr/>
          </a:p>
        </p:txBody>
      </p:sp>
      <p:sp>
        <p:nvSpPr>
          <p:cNvPr id="137" name="Google Shape;137;p26"/>
          <p:cNvSpPr txBox="1"/>
          <p:nvPr>
            <p:ph idx="1" type="body"/>
          </p:nvPr>
        </p:nvSpPr>
        <p:spPr>
          <a:xfrm>
            <a:off x="0" y="1152475"/>
            <a:ext cx="47502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4"/>
                </a:solidFill>
              </a:rPr>
              <a:t>Definition of Hypernarratives:</a:t>
            </a:r>
            <a:r>
              <a:rPr lang="en"/>
              <a:t> </a:t>
            </a:r>
            <a:r>
              <a:rPr lang="en">
                <a:solidFill>
                  <a:schemeClr val="dk1"/>
                </a:solidFill>
              </a:rPr>
              <a:t>Sophisticated</a:t>
            </a:r>
            <a:r>
              <a:rPr lang="en"/>
              <a:t>, layered models of reality that go beyond </a:t>
            </a:r>
            <a:r>
              <a:rPr lang="en">
                <a:solidFill>
                  <a:schemeClr val="dk1"/>
                </a:solidFill>
              </a:rPr>
              <a:t>singular grand narratives</a:t>
            </a:r>
            <a:r>
              <a:rPr lang="en"/>
              <a:t> or mere </a:t>
            </a:r>
            <a:r>
              <a:rPr lang="en">
                <a:solidFill>
                  <a:schemeClr val="dk1"/>
                </a:solidFill>
              </a:rPr>
              <a:t>counter-narratives</a:t>
            </a:r>
            <a:r>
              <a:rPr lang="en"/>
              <a:t>. </a:t>
            </a:r>
            <a:endParaRPr/>
          </a:p>
          <a:p>
            <a:pPr indent="0" lvl="0" marL="0" rtl="0" algn="l">
              <a:spcBef>
                <a:spcPts val="1200"/>
              </a:spcBef>
              <a:spcAft>
                <a:spcPts val="0"/>
              </a:spcAft>
              <a:buNone/>
            </a:pPr>
            <a:r>
              <a:rPr b="1" lang="en">
                <a:solidFill>
                  <a:schemeClr val="accent4"/>
                </a:solidFill>
              </a:rPr>
              <a:t>Embracing Complexity:</a:t>
            </a:r>
            <a:r>
              <a:rPr lang="en"/>
              <a:t> Hypernarratives accept multifaceted truths, recognizing </a:t>
            </a:r>
            <a:r>
              <a:rPr lang="en">
                <a:solidFill>
                  <a:schemeClr val="dk1"/>
                </a:solidFill>
              </a:rPr>
              <a:t>nuances </a:t>
            </a:r>
            <a:r>
              <a:rPr lang="en"/>
              <a:t>and embracing the </a:t>
            </a:r>
            <a:r>
              <a:rPr lang="en">
                <a:solidFill>
                  <a:schemeClr val="dk1"/>
                </a:solidFill>
              </a:rPr>
              <a:t>full spectrum </a:t>
            </a:r>
            <a:r>
              <a:rPr lang="en"/>
              <a:t>of human experience.</a:t>
            </a:r>
            <a:endParaRPr/>
          </a:p>
          <a:p>
            <a:pPr indent="0" lvl="0" marL="0" rtl="0" algn="l">
              <a:spcBef>
                <a:spcPts val="1200"/>
              </a:spcBef>
              <a:spcAft>
                <a:spcPts val="0"/>
              </a:spcAft>
              <a:buNone/>
            </a:pPr>
            <a:r>
              <a:rPr b="1" lang="en">
                <a:solidFill>
                  <a:schemeClr val="accent4"/>
                </a:solidFill>
              </a:rPr>
              <a:t>True Metanarratives: </a:t>
            </a:r>
            <a:r>
              <a:rPr lang="en"/>
              <a:t>An evolutionary step beyond modernism and postmodernism, hypernarratives represent a more </a:t>
            </a:r>
            <a:r>
              <a:rPr lang="en">
                <a:solidFill>
                  <a:schemeClr val="dk1"/>
                </a:solidFill>
              </a:rPr>
              <a:t>mature</a:t>
            </a:r>
            <a:r>
              <a:rPr lang="en"/>
              <a:t>, </a:t>
            </a:r>
            <a:r>
              <a:rPr lang="en">
                <a:solidFill>
                  <a:schemeClr val="dk1"/>
                </a:solidFill>
              </a:rPr>
              <a:t>inclusive </a:t>
            </a:r>
            <a:r>
              <a:rPr lang="en"/>
              <a:t>approach to </a:t>
            </a:r>
            <a:r>
              <a:rPr lang="en">
                <a:solidFill>
                  <a:schemeClr val="dk1"/>
                </a:solidFill>
              </a:rPr>
              <a:t>understanding </a:t>
            </a:r>
            <a:r>
              <a:rPr lang="en"/>
              <a:t>and articulating human existence.</a:t>
            </a:r>
            <a:endParaRPr/>
          </a:p>
          <a:p>
            <a:pPr indent="0" lvl="0" marL="0" rtl="0" algn="l">
              <a:spcBef>
                <a:spcPts val="1200"/>
              </a:spcBef>
              <a:spcAft>
                <a:spcPts val="1200"/>
              </a:spcAft>
              <a:buNone/>
            </a:pPr>
            <a:r>
              <a:rPr b="1" lang="en">
                <a:solidFill>
                  <a:schemeClr val="accent4"/>
                </a:solidFill>
              </a:rPr>
              <a:t>Global Influence: </a:t>
            </a:r>
            <a:r>
              <a:rPr lang="en"/>
              <a:t>The rise of </a:t>
            </a:r>
            <a:r>
              <a:rPr lang="en">
                <a:solidFill>
                  <a:schemeClr val="dk1"/>
                </a:solidFill>
              </a:rPr>
              <a:t>globalism </a:t>
            </a:r>
            <a:r>
              <a:rPr lang="en"/>
              <a:t>and the </a:t>
            </a:r>
            <a:r>
              <a:rPr lang="en">
                <a:solidFill>
                  <a:schemeClr val="dk1"/>
                </a:solidFill>
              </a:rPr>
              <a:t>internet </a:t>
            </a:r>
            <a:r>
              <a:rPr lang="en"/>
              <a:t>has fueled the development of hypernarratives, fostering greater </a:t>
            </a:r>
            <a:r>
              <a:rPr lang="en">
                <a:solidFill>
                  <a:schemeClr val="dk1"/>
                </a:solidFill>
              </a:rPr>
              <a:t>interconnectedness </a:t>
            </a:r>
            <a:r>
              <a:rPr lang="en"/>
              <a:t>and mutual understanding.</a:t>
            </a:r>
            <a:endParaRPr/>
          </a:p>
        </p:txBody>
      </p:sp>
      <p:pic>
        <p:nvPicPr>
          <p:cNvPr id="138" name="Google Shape;138;p26"/>
          <p:cNvPicPr preferRelativeResize="0"/>
          <p:nvPr/>
        </p:nvPicPr>
        <p:blipFill>
          <a:blip r:embed="rId3">
            <a:alphaModFix/>
          </a:blip>
          <a:stretch>
            <a:fillRect/>
          </a:stretch>
        </p:blipFill>
        <p:spPr>
          <a:xfrm>
            <a:off x="4917150" y="696575"/>
            <a:ext cx="4088999" cy="31720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Hypernarratives Today</a:t>
            </a:r>
            <a:endParaRPr/>
          </a:p>
        </p:txBody>
      </p:sp>
      <p:sp>
        <p:nvSpPr>
          <p:cNvPr id="144" name="Google Shape;144;p27"/>
          <p:cNvSpPr txBox="1"/>
          <p:nvPr>
            <p:ph idx="1" type="body"/>
          </p:nvPr>
        </p:nvSpPr>
        <p:spPr>
          <a:xfrm>
            <a:off x="0" y="1152475"/>
            <a:ext cx="47574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b="1" lang="en">
                <a:solidFill>
                  <a:schemeClr val="accent4"/>
                </a:solidFill>
              </a:rPr>
              <a:t>Intersectionality</a:t>
            </a:r>
            <a:endParaRPr b="1">
              <a:solidFill>
                <a:schemeClr val="accent4"/>
              </a:solidFill>
            </a:endParaRPr>
          </a:p>
          <a:p>
            <a:pPr indent="-304800" lvl="1" marL="914400" rtl="0" algn="l">
              <a:spcBef>
                <a:spcPts val="0"/>
              </a:spcBef>
              <a:spcAft>
                <a:spcPts val="0"/>
              </a:spcAft>
              <a:buSzPts val="1200"/>
              <a:buAutoNum type="alphaLcPeriod"/>
            </a:pPr>
            <a:r>
              <a:rPr lang="en"/>
              <a:t>Recognition that </a:t>
            </a:r>
            <a:r>
              <a:rPr lang="en">
                <a:solidFill>
                  <a:schemeClr val="dk1"/>
                </a:solidFill>
              </a:rPr>
              <a:t>identities </a:t>
            </a:r>
            <a:r>
              <a:rPr lang="en"/>
              <a:t>and </a:t>
            </a:r>
            <a:r>
              <a:rPr lang="en">
                <a:solidFill>
                  <a:schemeClr val="dk1"/>
                </a:solidFill>
              </a:rPr>
              <a:t>narratives are all intrinsically composite</a:t>
            </a:r>
            <a:endParaRPr>
              <a:solidFill>
                <a:schemeClr val="dk1"/>
              </a:solidFill>
            </a:endParaRPr>
          </a:p>
          <a:p>
            <a:pPr indent="-304800" lvl="1" marL="914400" rtl="0" algn="l">
              <a:spcBef>
                <a:spcPts val="0"/>
              </a:spcBef>
              <a:spcAft>
                <a:spcPts val="0"/>
              </a:spcAft>
              <a:buSzPts val="1200"/>
              <a:buAutoNum type="alphaLcPeriod"/>
            </a:pPr>
            <a:r>
              <a:rPr lang="en"/>
              <a:t>People belong to </a:t>
            </a:r>
            <a:r>
              <a:rPr lang="en">
                <a:solidFill>
                  <a:schemeClr val="dk1"/>
                </a:solidFill>
              </a:rPr>
              <a:t>multiple epistemic tribes</a:t>
            </a:r>
            <a:endParaRPr>
              <a:solidFill>
                <a:schemeClr val="dk1"/>
              </a:solidFill>
            </a:endParaRPr>
          </a:p>
          <a:p>
            <a:pPr indent="-317500" lvl="0" marL="457200" rtl="0" algn="l">
              <a:spcBef>
                <a:spcPts val="0"/>
              </a:spcBef>
              <a:spcAft>
                <a:spcPts val="0"/>
              </a:spcAft>
              <a:buClr>
                <a:schemeClr val="accent4"/>
              </a:buClr>
              <a:buSzPts val="1400"/>
              <a:buAutoNum type="arabicPeriod"/>
            </a:pPr>
            <a:r>
              <a:rPr b="1" lang="en">
                <a:solidFill>
                  <a:schemeClr val="accent4"/>
                </a:solidFill>
              </a:rPr>
              <a:t>Decolonization</a:t>
            </a:r>
            <a:endParaRPr b="1">
              <a:solidFill>
                <a:schemeClr val="accent4"/>
              </a:solidFill>
            </a:endParaRPr>
          </a:p>
          <a:p>
            <a:pPr indent="-304800" lvl="1" marL="914400" rtl="0" algn="l">
              <a:spcBef>
                <a:spcPts val="0"/>
              </a:spcBef>
              <a:spcAft>
                <a:spcPts val="0"/>
              </a:spcAft>
              <a:buSzPts val="1200"/>
              <a:buAutoNum type="alphaLcPeriod"/>
            </a:pPr>
            <a:r>
              <a:rPr lang="en"/>
              <a:t>Recognize </a:t>
            </a:r>
            <a:r>
              <a:rPr lang="en">
                <a:solidFill>
                  <a:schemeClr val="dk1"/>
                </a:solidFill>
              </a:rPr>
              <a:t>historical Western dominance </a:t>
            </a:r>
            <a:r>
              <a:rPr lang="en"/>
              <a:t>of science, academia, and culture</a:t>
            </a:r>
            <a:endParaRPr/>
          </a:p>
          <a:p>
            <a:pPr indent="-304800" lvl="1" marL="914400" rtl="0" algn="l">
              <a:spcBef>
                <a:spcPts val="0"/>
              </a:spcBef>
              <a:spcAft>
                <a:spcPts val="0"/>
              </a:spcAft>
              <a:buSzPts val="1200"/>
              <a:buAutoNum type="alphaLcPeriod"/>
            </a:pPr>
            <a:r>
              <a:rPr lang="en"/>
              <a:t>Deliberately deconstructing and reconstructing narratives with broader, </a:t>
            </a:r>
            <a:r>
              <a:rPr lang="en">
                <a:solidFill>
                  <a:schemeClr val="dk1"/>
                </a:solidFill>
              </a:rPr>
              <a:t>global POV</a:t>
            </a:r>
            <a:endParaRPr>
              <a:solidFill>
                <a:schemeClr val="dk1"/>
              </a:solidFill>
            </a:endParaRPr>
          </a:p>
          <a:p>
            <a:pPr indent="-304800" lvl="1" marL="914400" rtl="0" algn="l">
              <a:spcBef>
                <a:spcPts val="0"/>
              </a:spcBef>
              <a:spcAft>
                <a:spcPts val="0"/>
              </a:spcAft>
              <a:buSzPts val="1200"/>
              <a:buAutoNum type="alphaLcPeriod"/>
            </a:pPr>
            <a:r>
              <a:rPr lang="en"/>
              <a:t>Do it with </a:t>
            </a:r>
            <a:r>
              <a:rPr lang="en">
                <a:solidFill>
                  <a:schemeClr val="dk1"/>
                </a:solidFill>
              </a:rPr>
              <a:t>dignity</a:t>
            </a:r>
            <a:r>
              <a:rPr lang="en"/>
              <a:t>, rather than cynicism and </a:t>
            </a:r>
            <a:r>
              <a:rPr lang="en">
                <a:solidFill>
                  <a:schemeClr val="dk1"/>
                </a:solidFill>
              </a:rPr>
              <a:t>hyperbole</a:t>
            </a:r>
            <a:endParaRPr>
              <a:solidFill>
                <a:schemeClr val="dk1"/>
              </a:solidFill>
            </a:endParaRPr>
          </a:p>
          <a:p>
            <a:pPr indent="-317500" lvl="0" marL="457200" rtl="0" algn="l">
              <a:spcBef>
                <a:spcPts val="0"/>
              </a:spcBef>
              <a:spcAft>
                <a:spcPts val="0"/>
              </a:spcAft>
              <a:buClr>
                <a:schemeClr val="accent4"/>
              </a:buClr>
              <a:buSzPts val="1400"/>
              <a:buAutoNum type="arabicPeriod"/>
            </a:pPr>
            <a:r>
              <a:rPr b="1" lang="en">
                <a:solidFill>
                  <a:schemeClr val="accent4"/>
                </a:solidFill>
              </a:rPr>
              <a:t>Transdisciplinarity</a:t>
            </a:r>
            <a:endParaRPr b="1">
              <a:solidFill>
                <a:schemeClr val="accent4"/>
              </a:solidFill>
            </a:endParaRPr>
          </a:p>
          <a:p>
            <a:pPr indent="-304800" lvl="1" marL="914400" rtl="0" algn="l">
              <a:spcBef>
                <a:spcPts val="0"/>
              </a:spcBef>
              <a:spcAft>
                <a:spcPts val="0"/>
              </a:spcAft>
              <a:buSzPts val="1200"/>
              <a:buAutoNum type="alphaLcPeriod"/>
            </a:pPr>
            <a:r>
              <a:rPr lang="en"/>
              <a:t>Recognition of need for </a:t>
            </a:r>
            <a:r>
              <a:rPr lang="en">
                <a:solidFill>
                  <a:schemeClr val="dk1"/>
                </a:solidFill>
              </a:rPr>
              <a:t>cross-pollination</a:t>
            </a:r>
            <a:endParaRPr>
              <a:solidFill>
                <a:schemeClr val="dk1"/>
              </a:solidFill>
            </a:endParaRPr>
          </a:p>
          <a:p>
            <a:pPr indent="-304800" lvl="1" marL="914400" rtl="0" algn="l">
              <a:spcBef>
                <a:spcPts val="0"/>
              </a:spcBef>
              <a:spcAft>
                <a:spcPts val="0"/>
              </a:spcAft>
              <a:buSzPts val="1200"/>
              <a:buAutoNum type="alphaLcPeriod"/>
            </a:pPr>
            <a:r>
              <a:rPr lang="en"/>
              <a:t>Deconstructing </a:t>
            </a:r>
            <a:r>
              <a:rPr lang="en">
                <a:solidFill>
                  <a:schemeClr val="dk1"/>
                </a:solidFill>
              </a:rPr>
              <a:t>silos </a:t>
            </a:r>
            <a:r>
              <a:rPr lang="en"/>
              <a:t>and gatekeeping</a:t>
            </a:r>
            <a:endParaRPr/>
          </a:p>
          <a:p>
            <a:pPr indent="-304800" lvl="1" marL="914400" rtl="0" algn="l">
              <a:spcBef>
                <a:spcPts val="0"/>
              </a:spcBef>
              <a:spcAft>
                <a:spcPts val="0"/>
              </a:spcAft>
              <a:buSzPts val="1200"/>
              <a:buAutoNum type="alphaLcPeriod"/>
            </a:pPr>
            <a:r>
              <a:rPr lang="en"/>
              <a:t>Taking off the </a:t>
            </a:r>
            <a:r>
              <a:rPr lang="en">
                <a:solidFill>
                  <a:schemeClr val="dk1"/>
                </a:solidFill>
              </a:rPr>
              <a:t>blinders</a:t>
            </a:r>
            <a:endParaRPr>
              <a:solidFill>
                <a:schemeClr val="dk1"/>
              </a:solidFill>
            </a:endParaRPr>
          </a:p>
          <a:p>
            <a:pPr indent="-304800" lvl="1" marL="914400" rtl="0" algn="l">
              <a:spcBef>
                <a:spcPts val="0"/>
              </a:spcBef>
              <a:spcAft>
                <a:spcPts val="0"/>
              </a:spcAft>
              <a:buSzPts val="1200"/>
              <a:buAutoNum type="alphaLcPeriod"/>
            </a:pPr>
            <a:r>
              <a:rPr lang="en"/>
              <a:t>Beyond interdisciplinary</a:t>
            </a:r>
            <a:endParaRPr/>
          </a:p>
          <a:p>
            <a:pPr indent="-304800" lvl="1" marL="914400" rtl="0" algn="l">
              <a:spcBef>
                <a:spcPts val="0"/>
              </a:spcBef>
              <a:spcAft>
                <a:spcPts val="0"/>
              </a:spcAft>
              <a:buSzPts val="1200"/>
              <a:buAutoNum type="alphaLcPeriod"/>
            </a:pPr>
            <a:r>
              <a:rPr lang="en">
                <a:solidFill>
                  <a:schemeClr val="dk1"/>
                </a:solidFill>
              </a:rPr>
              <a:t>Synthesize </a:t>
            </a:r>
            <a:r>
              <a:rPr lang="en"/>
              <a:t>entirely new disciplines to address increasingly complex problems</a:t>
            </a:r>
            <a:endParaRPr/>
          </a:p>
        </p:txBody>
      </p:sp>
      <p:pic>
        <p:nvPicPr>
          <p:cNvPr id="145" name="Google Shape;145;p27"/>
          <p:cNvPicPr preferRelativeResize="0"/>
          <p:nvPr/>
        </p:nvPicPr>
        <p:blipFill>
          <a:blip r:embed="rId3">
            <a:alphaModFix/>
          </a:blip>
          <a:stretch>
            <a:fillRect/>
          </a:stretch>
        </p:blipFill>
        <p:spPr>
          <a:xfrm>
            <a:off x="4757400" y="0"/>
            <a:ext cx="438659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Epistemic Tribes</a:t>
            </a:r>
            <a:endParaRPr/>
          </a:p>
        </p:txBody>
      </p:sp>
      <p:sp>
        <p:nvSpPr>
          <p:cNvPr id="151" name="Google Shape;151;p28"/>
          <p:cNvSpPr txBox="1"/>
          <p:nvPr>
            <p:ph idx="1" type="body"/>
          </p:nvPr>
        </p:nvSpPr>
        <p:spPr>
          <a:xfrm>
            <a:off x="0" y="1152475"/>
            <a:ext cx="91440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accent4"/>
                </a:solidFill>
              </a:rPr>
              <a:t>Epistemic Tribe: </a:t>
            </a:r>
            <a:r>
              <a:rPr lang="en"/>
              <a:t>A group united by shared </a:t>
            </a:r>
            <a:r>
              <a:rPr lang="en">
                <a:solidFill>
                  <a:schemeClr val="dk1"/>
                </a:solidFill>
              </a:rPr>
              <a:t>knowledge</a:t>
            </a:r>
            <a:r>
              <a:rPr lang="en"/>
              <a:t>, </a:t>
            </a:r>
            <a:r>
              <a:rPr lang="en">
                <a:solidFill>
                  <a:schemeClr val="dk1"/>
                </a:solidFill>
              </a:rPr>
              <a:t>beliefs</a:t>
            </a:r>
            <a:r>
              <a:rPr lang="en"/>
              <a:t>, </a:t>
            </a:r>
            <a:r>
              <a:rPr lang="en">
                <a:solidFill>
                  <a:schemeClr val="dk1"/>
                </a:solidFill>
              </a:rPr>
              <a:t>values</a:t>
            </a:r>
            <a:r>
              <a:rPr lang="en"/>
              <a:t>, and cultural </a:t>
            </a:r>
            <a:r>
              <a:rPr lang="en">
                <a:solidFill>
                  <a:schemeClr val="dk1"/>
                </a:solidFill>
              </a:rPr>
              <a:t>norms</a:t>
            </a:r>
            <a:r>
              <a:rPr lang="en"/>
              <a:t>, forming a distinct worldview within a broader societal context.</a:t>
            </a:r>
            <a:endParaRPr/>
          </a:p>
          <a:p>
            <a:pPr indent="0" lvl="0" marL="0" rtl="0" algn="l">
              <a:spcBef>
                <a:spcPts val="1200"/>
              </a:spcBef>
              <a:spcAft>
                <a:spcPts val="0"/>
              </a:spcAft>
              <a:buNone/>
            </a:pPr>
            <a:r>
              <a:rPr b="1" lang="en">
                <a:solidFill>
                  <a:schemeClr val="accent4"/>
                </a:solidFill>
              </a:rPr>
              <a:t>Recognition of Tribes: </a:t>
            </a:r>
            <a:r>
              <a:rPr lang="en"/>
              <a:t>Acceptance of </a:t>
            </a:r>
            <a:r>
              <a:rPr lang="en">
                <a:solidFill>
                  <a:schemeClr val="dk1"/>
                </a:solidFill>
              </a:rPr>
              <a:t>numerous epistemic tribes</a:t>
            </a:r>
            <a:r>
              <a:rPr lang="en"/>
              <a:t>, acknowledging diversity in thought, values, and belief systems.</a:t>
            </a:r>
            <a:endParaRPr/>
          </a:p>
          <a:p>
            <a:pPr indent="0" lvl="0" marL="0" rtl="0" algn="l">
              <a:spcBef>
                <a:spcPts val="1200"/>
              </a:spcBef>
              <a:spcAft>
                <a:spcPts val="0"/>
              </a:spcAft>
              <a:buNone/>
            </a:pPr>
            <a:r>
              <a:rPr b="1" lang="en">
                <a:solidFill>
                  <a:schemeClr val="accent4"/>
                </a:solidFill>
              </a:rPr>
              <a:t>Characteristics of Tribes: </a:t>
            </a:r>
            <a:r>
              <a:rPr lang="en"/>
              <a:t>Unique knowledge bases, cultural norms, shared experiences, and values defining each tribe. </a:t>
            </a:r>
            <a:r>
              <a:rPr lang="en">
                <a:solidFill>
                  <a:schemeClr val="dk1"/>
                </a:solidFill>
              </a:rPr>
              <a:t>Distinct relationship to self, others, humanity, truth, morality, etc</a:t>
            </a:r>
            <a:r>
              <a:rPr lang="en"/>
              <a:t>.</a:t>
            </a:r>
            <a:endParaRPr/>
          </a:p>
          <a:p>
            <a:pPr indent="0" lvl="0" marL="0" rtl="0" algn="l">
              <a:spcBef>
                <a:spcPts val="1200"/>
              </a:spcBef>
              <a:spcAft>
                <a:spcPts val="0"/>
              </a:spcAft>
              <a:buNone/>
            </a:pPr>
            <a:r>
              <a:rPr b="1" lang="en">
                <a:solidFill>
                  <a:schemeClr val="accent4"/>
                </a:solidFill>
              </a:rPr>
              <a:t>Overlap &amp; Intersectionality: </a:t>
            </a:r>
            <a:r>
              <a:rPr lang="en"/>
              <a:t>Exploration of commonalities and shared spaces between tribes, fostering understanding and collaboration. We all have </a:t>
            </a:r>
            <a:r>
              <a:rPr lang="en">
                <a:solidFill>
                  <a:schemeClr val="dk1"/>
                </a:solidFill>
              </a:rPr>
              <a:t>some underpinning ontologies in common</a:t>
            </a:r>
            <a:r>
              <a:rPr lang="en"/>
              <a:t>.</a:t>
            </a:r>
            <a:endParaRPr/>
          </a:p>
          <a:p>
            <a:pPr indent="0" lvl="0" marL="0" rtl="0" algn="l">
              <a:spcBef>
                <a:spcPts val="1200"/>
              </a:spcBef>
              <a:spcAft>
                <a:spcPts val="0"/>
              </a:spcAft>
              <a:buNone/>
            </a:pPr>
            <a:r>
              <a:rPr b="1" lang="en">
                <a:solidFill>
                  <a:schemeClr val="accent4"/>
                </a:solidFill>
              </a:rPr>
              <a:t>Tensions Between Tribes: </a:t>
            </a:r>
            <a:r>
              <a:rPr lang="en"/>
              <a:t>Acknowledgment of conflicts and disagreements, viewed through an emergence lens rather than a pathology. </a:t>
            </a:r>
            <a:r>
              <a:rPr lang="en"/>
              <a:t>Can have </a:t>
            </a:r>
            <a:r>
              <a:rPr lang="en">
                <a:solidFill>
                  <a:schemeClr val="dk1"/>
                </a:solidFill>
              </a:rPr>
              <a:t>diametrically opposed worldviews</a:t>
            </a:r>
            <a:r>
              <a:rPr lang="en"/>
              <a:t>, for instance.</a:t>
            </a:r>
            <a:endParaRPr/>
          </a:p>
          <a:p>
            <a:pPr indent="0" lvl="0" marL="0" rtl="0" algn="l">
              <a:spcBef>
                <a:spcPts val="1200"/>
              </a:spcBef>
              <a:spcAft>
                <a:spcPts val="0"/>
              </a:spcAft>
              <a:buNone/>
            </a:pPr>
            <a:r>
              <a:rPr b="1" lang="en">
                <a:solidFill>
                  <a:schemeClr val="accent4"/>
                </a:solidFill>
              </a:rPr>
              <a:t>Beyond Echo Chambers: </a:t>
            </a:r>
            <a:r>
              <a:rPr lang="en"/>
              <a:t>Shift from pathologizing to recognizing the organic emergence of tribes, emphasizing mutual respect and learning. </a:t>
            </a:r>
            <a:r>
              <a:rPr lang="en">
                <a:solidFill>
                  <a:schemeClr val="dk1"/>
                </a:solidFill>
              </a:rPr>
              <a:t>“Echo chambers” have always existed, and serve important functions</a:t>
            </a:r>
            <a:r>
              <a:rPr lang="en"/>
              <a:t>. (University)</a:t>
            </a:r>
            <a:endParaRPr/>
          </a:p>
          <a:p>
            <a:pPr indent="0" lvl="0" marL="0" rtl="0" algn="l">
              <a:spcBef>
                <a:spcPts val="1200"/>
              </a:spcBef>
              <a:spcAft>
                <a:spcPts val="1200"/>
              </a:spcAft>
              <a:buNone/>
            </a:pPr>
            <a:r>
              <a:rPr b="1" lang="en">
                <a:solidFill>
                  <a:schemeClr val="accent4"/>
                </a:solidFill>
              </a:rPr>
              <a:t>Embracing Complexity: </a:t>
            </a:r>
            <a:r>
              <a:rPr lang="en"/>
              <a:t>Emphasizing the multi-dimensional nature of tribes, promoting empathy, dialogue, and integration within a global conversation. </a:t>
            </a:r>
            <a:r>
              <a:rPr lang="en">
                <a:solidFill>
                  <a:schemeClr val="dk1"/>
                </a:solidFill>
              </a:rPr>
              <a:t>No one tribe is the arbiter of “normal” or “truth”</a:t>
            </a: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Metamodernism in Film</a:t>
            </a:r>
            <a:endParaRPr/>
          </a:p>
        </p:txBody>
      </p:sp>
      <p:sp>
        <p:nvSpPr>
          <p:cNvPr id="157" name="Google Shape;157;p29"/>
          <p:cNvSpPr txBox="1"/>
          <p:nvPr>
            <p:ph idx="1" type="body"/>
          </p:nvPr>
        </p:nvSpPr>
        <p:spPr>
          <a:xfrm>
            <a:off x="0" y="1152475"/>
            <a:ext cx="57159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b="1" lang="en">
                <a:solidFill>
                  <a:schemeClr val="accent4"/>
                </a:solidFill>
              </a:rPr>
              <a:t>Everything, Everywhere, All at Once</a:t>
            </a:r>
            <a:endParaRPr b="1">
              <a:solidFill>
                <a:schemeClr val="accent4"/>
              </a:solidFill>
            </a:endParaRPr>
          </a:p>
          <a:p>
            <a:pPr indent="-304800" lvl="1" marL="914400" rtl="0" algn="l">
              <a:spcBef>
                <a:spcPts val="0"/>
              </a:spcBef>
              <a:spcAft>
                <a:spcPts val="0"/>
              </a:spcAft>
              <a:buSzPts val="1200"/>
              <a:buAutoNum type="alphaLcPeriod"/>
            </a:pPr>
            <a:r>
              <a:rPr lang="en"/>
              <a:t>Deconstructing and challenging narratives about </a:t>
            </a:r>
            <a:r>
              <a:rPr lang="en">
                <a:solidFill>
                  <a:schemeClr val="dk1"/>
                </a:solidFill>
              </a:rPr>
              <a:t>meaning</a:t>
            </a:r>
            <a:endParaRPr>
              <a:solidFill>
                <a:schemeClr val="dk1"/>
              </a:solidFill>
            </a:endParaRPr>
          </a:p>
          <a:p>
            <a:pPr indent="-304800" lvl="1" marL="914400" rtl="0" algn="l">
              <a:spcBef>
                <a:spcPts val="0"/>
              </a:spcBef>
              <a:spcAft>
                <a:spcPts val="0"/>
              </a:spcAft>
              <a:buSzPts val="1200"/>
              <a:buAutoNum type="alphaLcPeriod"/>
            </a:pPr>
            <a:r>
              <a:rPr lang="en"/>
              <a:t>Cuts away everything else to examine </a:t>
            </a:r>
            <a:r>
              <a:rPr lang="en">
                <a:solidFill>
                  <a:schemeClr val="dk1"/>
                </a:solidFill>
              </a:rPr>
              <a:t>human condition </a:t>
            </a:r>
            <a:r>
              <a:rPr lang="en"/>
              <a:t>in many contexts (everyone is just rocks, etc)</a:t>
            </a:r>
            <a:endParaRPr/>
          </a:p>
          <a:p>
            <a:pPr indent="-304800" lvl="1" marL="914400" rtl="0" algn="l">
              <a:spcBef>
                <a:spcPts val="0"/>
              </a:spcBef>
              <a:spcAft>
                <a:spcPts val="0"/>
              </a:spcAft>
              <a:buSzPts val="1200"/>
              <a:buAutoNum type="alphaLcPeriod"/>
            </a:pPr>
            <a:r>
              <a:rPr lang="en"/>
              <a:t>Weaves in </a:t>
            </a:r>
            <a:r>
              <a:rPr lang="en">
                <a:solidFill>
                  <a:schemeClr val="dk1"/>
                </a:solidFill>
              </a:rPr>
              <a:t>trauma</a:t>
            </a:r>
            <a:r>
              <a:rPr lang="en"/>
              <a:t>, </a:t>
            </a:r>
            <a:r>
              <a:rPr lang="en">
                <a:solidFill>
                  <a:schemeClr val="dk1"/>
                </a:solidFill>
              </a:rPr>
              <a:t>abandonment</a:t>
            </a:r>
            <a:r>
              <a:rPr lang="en"/>
              <a:t>, and a few social trends</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Barbie</a:t>
            </a:r>
            <a:endParaRPr b="1">
              <a:solidFill>
                <a:schemeClr val="accent4"/>
              </a:solidFill>
            </a:endParaRPr>
          </a:p>
          <a:p>
            <a:pPr indent="-304800" lvl="1" marL="914400" rtl="0" algn="l">
              <a:spcBef>
                <a:spcPts val="0"/>
              </a:spcBef>
              <a:spcAft>
                <a:spcPts val="0"/>
              </a:spcAft>
              <a:buSzPts val="1200"/>
              <a:buAutoNum type="alphaLcPeriod"/>
            </a:pPr>
            <a:r>
              <a:rPr lang="en"/>
              <a:t>Deconstructing and challenging multiple narratives</a:t>
            </a:r>
            <a:endParaRPr/>
          </a:p>
          <a:p>
            <a:pPr indent="-304800" lvl="1" marL="914400" rtl="0" algn="l">
              <a:spcBef>
                <a:spcPts val="0"/>
              </a:spcBef>
              <a:spcAft>
                <a:spcPts val="0"/>
              </a:spcAft>
              <a:buSzPts val="1200"/>
              <a:buAutoNum type="alphaLcPeriod"/>
            </a:pPr>
            <a:r>
              <a:rPr lang="en">
                <a:solidFill>
                  <a:schemeClr val="dk1"/>
                </a:solidFill>
              </a:rPr>
              <a:t>Feminism:</a:t>
            </a:r>
            <a:r>
              <a:rPr lang="en"/>
              <a:t> Promises and cognitive dissonance</a:t>
            </a:r>
            <a:endParaRPr/>
          </a:p>
          <a:p>
            <a:pPr indent="-304800" lvl="1" marL="914400" rtl="0" algn="l">
              <a:spcBef>
                <a:spcPts val="0"/>
              </a:spcBef>
              <a:spcAft>
                <a:spcPts val="0"/>
              </a:spcAft>
              <a:buSzPts val="1200"/>
              <a:buAutoNum type="alphaLcPeriod"/>
            </a:pPr>
            <a:r>
              <a:rPr lang="en">
                <a:solidFill>
                  <a:schemeClr val="dk1"/>
                </a:solidFill>
              </a:rPr>
              <a:t>Patriarchy:</a:t>
            </a:r>
            <a:r>
              <a:rPr lang="en"/>
              <a:t> Male-centered culture</a:t>
            </a:r>
            <a:endParaRPr/>
          </a:p>
          <a:p>
            <a:pPr indent="-304800" lvl="1" marL="914400" rtl="0" algn="l">
              <a:spcBef>
                <a:spcPts val="0"/>
              </a:spcBef>
              <a:spcAft>
                <a:spcPts val="0"/>
              </a:spcAft>
              <a:buSzPts val="1200"/>
              <a:buAutoNum type="alphaLcPeriod"/>
            </a:pPr>
            <a:r>
              <a:rPr lang="en">
                <a:solidFill>
                  <a:schemeClr val="dk1"/>
                </a:solidFill>
              </a:rPr>
              <a:t>Toxic </a:t>
            </a:r>
            <a:r>
              <a:rPr lang="en">
                <a:solidFill>
                  <a:schemeClr val="dk1"/>
                </a:solidFill>
              </a:rPr>
              <a:t>masculinity: </a:t>
            </a:r>
            <a:r>
              <a:rPr lang="en"/>
              <a:t>Insecurity and control</a:t>
            </a:r>
            <a:endParaRPr/>
          </a:p>
          <a:p>
            <a:pPr indent="-304800" lvl="1" marL="914400" rtl="0" algn="l">
              <a:spcBef>
                <a:spcPts val="0"/>
              </a:spcBef>
              <a:spcAft>
                <a:spcPts val="0"/>
              </a:spcAft>
              <a:buSzPts val="1200"/>
              <a:buAutoNum type="alphaLcPeriod"/>
            </a:pPr>
            <a:r>
              <a:rPr lang="en">
                <a:solidFill>
                  <a:schemeClr val="dk1"/>
                </a:solidFill>
              </a:rPr>
              <a:t>C</a:t>
            </a:r>
            <a:r>
              <a:rPr lang="en">
                <a:solidFill>
                  <a:schemeClr val="dk1"/>
                </a:solidFill>
              </a:rPr>
              <a:t>apitalism: </a:t>
            </a:r>
            <a:r>
              <a:rPr lang="en"/>
              <a:t>Profit motives</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Asteroid City (failed attempt)</a:t>
            </a:r>
            <a:endParaRPr b="1">
              <a:solidFill>
                <a:schemeClr val="accent4"/>
              </a:solidFill>
            </a:endParaRPr>
          </a:p>
          <a:p>
            <a:pPr indent="-304800" lvl="1" marL="914400" rtl="0" algn="l">
              <a:spcBef>
                <a:spcPts val="0"/>
              </a:spcBef>
              <a:spcAft>
                <a:spcPts val="0"/>
              </a:spcAft>
              <a:buSzPts val="1200"/>
              <a:buAutoNum type="alphaLcPeriod"/>
            </a:pPr>
            <a:r>
              <a:rPr lang="en"/>
              <a:t>Couldn’t quite make the jump from Postmodernism (self-aware, ironic) to Metamodernism</a:t>
            </a:r>
            <a:endParaRPr/>
          </a:p>
          <a:p>
            <a:pPr indent="-304800" lvl="1" marL="914400" rtl="0" algn="l">
              <a:spcBef>
                <a:spcPts val="0"/>
              </a:spcBef>
              <a:spcAft>
                <a:spcPts val="0"/>
              </a:spcAft>
              <a:buSzPts val="1200"/>
              <a:buAutoNum type="alphaLcPeriod"/>
            </a:pPr>
            <a:r>
              <a:rPr lang="en"/>
              <a:t>Nested framing narratives:</a:t>
            </a:r>
            <a:r>
              <a:rPr lang="en">
                <a:solidFill>
                  <a:schemeClr val="dk1"/>
                </a:solidFill>
              </a:rPr>
              <a:t> “All life is but a stage” (Shakespeare) </a:t>
            </a:r>
            <a:endParaRPr>
              <a:solidFill>
                <a:schemeClr val="dk1"/>
              </a:solidFill>
            </a:endParaRPr>
          </a:p>
          <a:p>
            <a:pPr indent="-304800" lvl="1" marL="914400" rtl="0" algn="l">
              <a:spcBef>
                <a:spcPts val="0"/>
              </a:spcBef>
              <a:spcAft>
                <a:spcPts val="0"/>
              </a:spcAft>
              <a:buSzPts val="1200"/>
              <a:buAutoNum type="alphaLcPeriod"/>
            </a:pPr>
            <a:r>
              <a:rPr lang="en"/>
              <a:t>Would have been profound… 20 years ago</a:t>
            </a:r>
            <a:endParaRPr/>
          </a:p>
        </p:txBody>
      </p:sp>
      <p:pic>
        <p:nvPicPr>
          <p:cNvPr id="158" name="Google Shape;158;p29"/>
          <p:cNvPicPr preferRelativeResize="0"/>
          <p:nvPr/>
        </p:nvPicPr>
        <p:blipFill>
          <a:blip r:embed="rId3">
            <a:alphaModFix/>
          </a:blip>
          <a:stretch>
            <a:fillRect/>
          </a:stretch>
        </p:blipFill>
        <p:spPr>
          <a:xfrm>
            <a:off x="5715832" y="0"/>
            <a:ext cx="3428170"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Metamodernism in a Nutshell</a:t>
            </a:r>
            <a:endParaRPr/>
          </a:p>
        </p:txBody>
      </p:sp>
      <p:sp>
        <p:nvSpPr>
          <p:cNvPr id="164" name="Google Shape;164;p30"/>
          <p:cNvSpPr txBox="1"/>
          <p:nvPr>
            <p:ph idx="1" type="body"/>
          </p:nvPr>
        </p:nvSpPr>
        <p:spPr>
          <a:xfrm>
            <a:off x="0" y="1152475"/>
            <a:ext cx="57159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b="1" lang="en">
                <a:solidFill>
                  <a:schemeClr val="accent4"/>
                </a:solidFill>
              </a:rPr>
              <a:t>Depathologizing</a:t>
            </a:r>
            <a:endParaRPr b="1">
              <a:solidFill>
                <a:schemeClr val="accent4"/>
              </a:solidFill>
            </a:endParaRPr>
          </a:p>
          <a:p>
            <a:pPr indent="-304800" lvl="1" marL="914400" rtl="0" algn="l">
              <a:spcBef>
                <a:spcPts val="0"/>
              </a:spcBef>
              <a:spcAft>
                <a:spcPts val="0"/>
              </a:spcAft>
              <a:buSzPts val="1200"/>
              <a:buAutoNum type="alphaLcPeriod"/>
            </a:pPr>
            <a:r>
              <a:rPr lang="en">
                <a:solidFill>
                  <a:schemeClr val="dk1"/>
                </a:solidFill>
              </a:rPr>
              <a:t>Pathologizing </a:t>
            </a:r>
            <a:r>
              <a:rPr lang="en"/>
              <a:t>and </a:t>
            </a:r>
            <a:r>
              <a:rPr lang="en">
                <a:solidFill>
                  <a:schemeClr val="dk1"/>
                </a:solidFill>
              </a:rPr>
              <a:t>gatekeeping </a:t>
            </a:r>
            <a:r>
              <a:rPr lang="en"/>
              <a:t>are tools of control</a:t>
            </a:r>
            <a:endParaRPr/>
          </a:p>
          <a:p>
            <a:pPr indent="-304800" lvl="1" marL="914400" rtl="0" algn="l">
              <a:spcBef>
                <a:spcPts val="0"/>
              </a:spcBef>
              <a:spcAft>
                <a:spcPts val="0"/>
              </a:spcAft>
              <a:buSzPts val="1200"/>
              <a:buAutoNum type="alphaLcPeriod"/>
            </a:pPr>
            <a:r>
              <a:rPr lang="en">
                <a:solidFill>
                  <a:schemeClr val="dk1"/>
                </a:solidFill>
              </a:rPr>
              <a:t>Implied normativity </a:t>
            </a:r>
            <a:r>
              <a:rPr lang="en"/>
              <a:t>intrinsically promotes one “correct” view</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Nuance and Sophistication</a:t>
            </a:r>
            <a:endParaRPr b="1">
              <a:solidFill>
                <a:schemeClr val="accent4"/>
              </a:solidFill>
            </a:endParaRPr>
          </a:p>
          <a:p>
            <a:pPr indent="-304800" lvl="1" marL="914400" rtl="0" algn="l">
              <a:spcBef>
                <a:spcPts val="0"/>
              </a:spcBef>
              <a:spcAft>
                <a:spcPts val="0"/>
              </a:spcAft>
              <a:buSzPts val="1200"/>
              <a:buAutoNum type="alphaLcPeriod"/>
            </a:pPr>
            <a:r>
              <a:rPr lang="en"/>
              <a:t>Rather than </a:t>
            </a:r>
            <a:r>
              <a:rPr lang="en">
                <a:solidFill>
                  <a:schemeClr val="dk1"/>
                </a:solidFill>
              </a:rPr>
              <a:t>categorical rejection </a:t>
            </a:r>
            <a:r>
              <a:rPr lang="en"/>
              <a:t>to reconcile cognitive dissonance, embrace complexity</a:t>
            </a:r>
            <a:endParaRPr/>
          </a:p>
          <a:p>
            <a:pPr indent="-304800" lvl="1" marL="914400" rtl="0" algn="l">
              <a:spcBef>
                <a:spcPts val="0"/>
              </a:spcBef>
              <a:spcAft>
                <a:spcPts val="0"/>
              </a:spcAft>
              <a:buSzPts val="1200"/>
              <a:buAutoNum type="alphaLcPeriod"/>
            </a:pPr>
            <a:r>
              <a:rPr lang="en"/>
              <a:t>Adopt increasingly </a:t>
            </a:r>
            <a:r>
              <a:rPr lang="en">
                <a:solidFill>
                  <a:schemeClr val="dk1"/>
                </a:solidFill>
              </a:rPr>
              <a:t>sophisticated models </a:t>
            </a:r>
            <a:r>
              <a:rPr lang="en"/>
              <a:t>and frameworks</a:t>
            </a:r>
            <a:endParaRPr/>
          </a:p>
          <a:p>
            <a:pPr indent="-304800" lvl="1" marL="914400" rtl="0" algn="l">
              <a:spcBef>
                <a:spcPts val="0"/>
              </a:spcBef>
              <a:spcAft>
                <a:spcPts val="0"/>
              </a:spcAft>
              <a:buSzPts val="1200"/>
              <a:buAutoNum type="alphaLcPeriod"/>
            </a:pPr>
            <a:r>
              <a:rPr lang="en"/>
              <a:t>Skepticism of </a:t>
            </a:r>
            <a:r>
              <a:rPr lang="en">
                <a:solidFill>
                  <a:schemeClr val="dk1"/>
                </a:solidFill>
              </a:rPr>
              <a:t>bitterness</a:t>
            </a:r>
            <a:r>
              <a:rPr lang="en"/>
              <a:t>, appeals to </a:t>
            </a:r>
            <a:r>
              <a:rPr lang="en">
                <a:solidFill>
                  <a:schemeClr val="dk1"/>
                </a:solidFill>
              </a:rPr>
              <a:t>power</a:t>
            </a:r>
            <a:r>
              <a:rPr lang="en"/>
              <a:t>, </a:t>
            </a:r>
            <a:r>
              <a:rPr lang="en">
                <a:solidFill>
                  <a:schemeClr val="dk1"/>
                </a:solidFill>
              </a:rPr>
              <a:t>cynicism </a:t>
            </a:r>
            <a:r>
              <a:rPr lang="en"/>
              <a:t>(e.g. reject </a:t>
            </a:r>
            <a:r>
              <a:rPr lang="en">
                <a:solidFill>
                  <a:schemeClr val="dk1"/>
                </a:solidFill>
              </a:rPr>
              <a:t>thought-stopping</a:t>
            </a:r>
            <a:r>
              <a:rPr lang="en"/>
              <a:t> emotional language)</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Emergence Model</a:t>
            </a:r>
            <a:endParaRPr b="1">
              <a:solidFill>
                <a:schemeClr val="accent4"/>
              </a:solidFill>
            </a:endParaRPr>
          </a:p>
          <a:p>
            <a:pPr indent="-304800" lvl="1" marL="914400" rtl="0" algn="l">
              <a:spcBef>
                <a:spcPts val="0"/>
              </a:spcBef>
              <a:spcAft>
                <a:spcPts val="0"/>
              </a:spcAft>
              <a:buSzPts val="1200"/>
              <a:buAutoNum type="alphaLcPeriod"/>
            </a:pPr>
            <a:r>
              <a:rPr lang="en">
                <a:solidFill>
                  <a:schemeClr val="dk1"/>
                </a:solidFill>
              </a:rPr>
              <a:t>Bottom-up emergence</a:t>
            </a:r>
            <a:r>
              <a:rPr lang="en"/>
              <a:t> rather than</a:t>
            </a:r>
            <a:r>
              <a:rPr lang="en">
                <a:solidFill>
                  <a:schemeClr val="dk1"/>
                </a:solidFill>
              </a:rPr>
              <a:t> top-down cosmic fiat</a:t>
            </a:r>
            <a:r>
              <a:rPr lang="en"/>
              <a:t> or </a:t>
            </a:r>
            <a:r>
              <a:rPr lang="en">
                <a:solidFill>
                  <a:schemeClr val="dk1"/>
                </a:solidFill>
              </a:rPr>
              <a:t>relativistic anything-goes</a:t>
            </a:r>
            <a:r>
              <a:rPr lang="en"/>
              <a:t> view of reality</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Hypernarratives</a:t>
            </a:r>
            <a:endParaRPr b="1">
              <a:solidFill>
                <a:schemeClr val="accent4"/>
              </a:solidFill>
            </a:endParaRPr>
          </a:p>
          <a:p>
            <a:pPr indent="-304800" lvl="1" marL="914400" rtl="0" algn="l">
              <a:spcBef>
                <a:spcPts val="0"/>
              </a:spcBef>
              <a:spcAft>
                <a:spcPts val="0"/>
              </a:spcAft>
              <a:buSzPts val="1200"/>
              <a:buAutoNum type="alphaLcPeriod"/>
            </a:pPr>
            <a:r>
              <a:rPr lang="en"/>
              <a:t>Beyond </a:t>
            </a:r>
            <a:r>
              <a:rPr lang="en">
                <a:solidFill>
                  <a:schemeClr val="dk1"/>
                </a:solidFill>
              </a:rPr>
              <a:t>grand narratives </a:t>
            </a:r>
            <a:r>
              <a:rPr lang="en"/>
              <a:t>and simple </a:t>
            </a:r>
            <a:r>
              <a:rPr lang="en">
                <a:solidFill>
                  <a:schemeClr val="dk1"/>
                </a:solidFill>
              </a:rPr>
              <a:t>counter-narratives</a:t>
            </a:r>
            <a:endParaRPr>
              <a:solidFill>
                <a:schemeClr val="dk1"/>
              </a:solidFill>
            </a:endParaRPr>
          </a:p>
          <a:p>
            <a:pPr indent="-304800" lvl="1" marL="914400" rtl="0" algn="l">
              <a:spcBef>
                <a:spcPts val="0"/>
              </a:spcBef>
              <a:spcAft>
                <a:spcPts val="0"/>
              </a:spcAft>
              <a:buSzPts val="1200"/>
              <a:buAutoNum type="alphaLcPeriod"/>
            </a:pPr>
            <a:r>
              <a:rPr lang="en"/>
              <a:t>Recognition of </a:t>
            </a:r>
            <a:r>
              <a:rPr lang="en">
                <a:solidFill>
                  <a:schemeClr val="dk1"/>
                </a:solidFill>
              </a:rPr>
              <a:t>multiplicity </a:t>
            </a:r>
            <a:r>
              <a:rPr lang="en"/>
              <a:t>of narratives</a:t>
            </a:r>
            <a:endParaRPr/>
          </a:p>
          <a:p>
            <a:pPr indent="-304800" lvl="1" marL="914400" rtl="0" algn="l">
              <a:spcBef>
                <a:spcPts val="0"/>
              </a:spcBef>
              <a:spcAft>
                <a:spcPts val="0"/>
              </a:spcAft>
              <a:buSzPts val="1200"/>
              <a:buAutoNum type="alphaLcPeriod"/>
            </a:pPr>
            <a:r>
              <a:rPr lang="en"/>
              <a:t>Aka true </a:t>
            </a:r>
            <a:r>
              <a:rPr lang="en">
                <a:solidFill>
                  <a:schemeClr val="dk1"/>
                </a:solidFill>
              </a:rPr>
              <a:t>metanarratives</a:t>
            </a:r>
            <a:endParaRPr>
              <a:solidFill>
                <a:schemeClr val="dk1"/>
              </a:solidFill>
            </a:endParaRPr>
          </a:p>
          <a:p>
            <a:pPr indent="-304800" lvl="1" marL="914400" rtl="0" algn="l">
              <a:spcBef>
                <a:spcPts val="0"/>
              </a:spcBef>
              <a:spcAft>
                <a:spcPts val="0"/>
              </a:spcAft>
              <a:buSzPts val="1200"/>
              <a:buAutoNum type="alphaLcPeriod"/>
            </a:pPr>
            <a:r>
              <a:rPr lang="en"/>
              <a:t>Includes ideas like </a:t>
            </a:r>
            <a:r>
              <a:rPr lang="en">
                <a:solidFill>
                  <a:schemeClr val="dk1"/>
                </a:solidFill>
              </a:rPr>
              <a:t>intersectionality </a:t>
            </a:r>
            <a:r>
              <a:rPr lang="en"/>
              <a:t>and </a:t>
            </a:r>
            <a:r>
              <a:rPr lang="en">
                <a:solidFill>
                  <a:schemeClr val="dk1"/>
                </a:solidFill>
              </a:rPr>
              <a:t>decolonization</a:t>
            </a:r>
            <a:endParaRPr>
              <a:solidFill>
                <a:schemeClr val="dk1"/>
              </a:solidFill>
            </a:endParaRPr>
          </a:p>
        </p:txBody>
      </p:sp>
      <p:pic>
        <p:nvPicPr>
          <p:cNvPr id="165" name="Google Shape;165;p30"/>
          <p:cNvPicPr preferRelativeResize="0"/>
          <p:nvPr/>
        </p:nvPicPr>
        <p:blipFill>
          <a:blip r:embed="rId3">
            <a:alphaModFix/>
          </a:blip>
          <a:stretch>
            <a:fillRect/>
          </a:stretch>
        </p:blipFill>
        <p:spPr>
          <a:xfrm>
            <a:off x="5715832" y="0"/>
            <a:ext cx="3428170"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Emergence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70933" y="152400"/>
            <a:ext cx="8602134"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Emergence Model</a:t>
            </a:r>
            <a:endParaRPr/>
          </a:p>
        </p:txBody>
      </p:sp>
      <p:sp>
        <p:nvSpPr>
          <p:cNvPr id="176" name="Google Shape;176;p32"/>
          <p:cNvSpPr txBox="1"/>
          <p:nvPr>
            <p:ph idx="1" type="body"/>
          </p:nvPr>
        </p:nvSpPr>
        <p:spPr>
          <a:xfrm>
            <a:off x="0" y="1152475"/>
            <a:ext cx="56544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4"/>
                </a:solidFill>
              </a:rPr>
              <a:t>Ontological Strata: </a:t>
            </a:r>
            <a:r>
              <a:rPr lang="en"/>
              <a:t>Hierarchical layers of existence and complexity, each building upon and transcending the underlying layers. For instance, life emerges from underlying systems of matter and energy. Mind and intelligence emerges from underlying systems of life.</a:t>
            </a:r>
            <a:endParaRPr/>
          </a:p>
          <a:p>
            <a:pPr indent="-317500" lvl="0" marL="457200" rtl="0" algn="l">
              <a:spcBef>
                <a:spcPts val="1200"/>
              </a:spcBef>
              <a:spcAft>
                <a:spcPts val="0"/>
              </a:spcAft>
              <a:buSzPts val="1400"/>
              <a:buAutoNum type="arabicPeriod"/>
            </a:pPr>
            <a:r>
              <a:rPr b="1" lang="en">
                <a:solidFill>
                  <a:schemeClr val="accent4"/>
                </a:solidFill>
              </a:rPr>
              <a:t>Primordial Substrate: </a:t>
            </a:r>
            <a:r>
              <a:rPr lang="en"/>
              <a:t>Something </a:t>
            </a:r>
            <a:r>
              <a:rPr lang="en">
                <a:solidFill>
                  <a:schemeClr val="dk1"/>
                </a:solidFill>
              </a:rPr>
              <a:t>underpins everything</a:t>
            </a:r>
            <a:endParaRPr>
              <a:solidFill>
                <a:schemeClr val="dk1"/>
              </a:solidFill>
            </a:endParaRPr>
          </a:p>
          <a:p>
            <a:pPr indent="-304800" lvl="1" marL="914400" rtl="0" algn="l">
              <a:spcBef>
                <a:spcPts val="0"/>
              </a:spcBef>
              <a:spcAft>
                <a:spcPts val="0"/>
              </a:spcAft>
              <a:buSzPts val="1200"/>
              <a:buAutoNum type="alphaLcPeriod"/>
            </a:pPr>
            <a:r>
              <a:rPr lang="en"/>
              <a:t>Consciousness? </a:t>
            </a:r>
            <a:r>
              <a:rPr lang="en">
                <a:solidFill>
                  <a:schemeClr val="accent4"/>
                </a:solidFill>
              </a:rPr>
              <a:t>Strings</a:t>
            </a:r>
            <a:r>
              <a:rPr lang="en"/>
              <a:t>? Simulator? </a:t>
            </a:r>
            <a:r>
              <a:rPr lang="en">
                <a:solidFill>
                  <a:schemeClr val="accent4"/>
                </a:solidFill>
              </a:rPr>
              <a:t>Quantum gravity</a:t>
            </a:r>
            <a:r>
              <a:rPr lang="en"/>
              <a:t>? God?</a:t>
            </a:r>
            <a:endParaRPr/>
          </a:p>
          <a:p>
            <a:pPr indent="-317500" lvl="0" marL="457200" rtl="0" algn="l">
              <a:spcBef>
                <a:spcPts val="0"/>
              </a:spcBef>
              <a:spcAft>
                <a:spcPts val="0"/>
              </a:spcAft>
              <a:buSzPts val="1400"/>
              <a:buAutoNum type="arabicPeriod"/>
            </a:pPr>
            <a:r>
              <a:rPr b="1" lang="en">
                <a:solidFill>
                  <a:schemeClr val="accent4"/>
                </a:solidFill>
              </a:rPr>
              <a:t>Matter &amp; Energy: </a:t>
            </a:r>
            <a:r>
              <a:rPr lang="en">
                <a:solidFill>
                  <a:schemeClr val="dk1"/>
                </a:solidFill>
              </a:rPr>
              <a:t>Physics </a:t>
            </a:r>
            <a:r>
              <a:rPr lang="en"/>
              <a:t>and </a:t>
            </a:r>
            <a:r>
              <a:rPr lang="en">
                <a:solidFill>
                  <a:schemeClr val="dk1"/>
                </a:solidFill>
              </a:rPr>
              <a:t>chemistry</a:t>
            </a:r>
            <a:endParaRPr>
              <a:solidFill>
                <a:schemeClr val="dk1"/>
              </a:solidFill>
            </a:endParaRPr>
          </a:p>
          <a:p>
            <a:pPr indent="-304800" lvl="1" marL="914400" rtl="0" algn="l">
              <a:spcBef>
                <a:spcPts val="0"/>
              </a:spcBef>
              <a:spcAft>
                <a:spcPts val="0"/>
              </a:spcAft>
              <a:buSzPts val="1200"/>
              <a:buAutoNum type="alphaLcPeriod"/>
            </a:pPr>
            <a:r>
              <a:rPr lang="en"/>
              <a:t>Lowest level we can directly </a:t>
            </a:r>
            <a:r>
              <a:rPr lang="en">
                <a:solidFill>
                  <a:schemeClr val="accent4"/>
                </a:solidFill>
              </a:rPr>
              <a:t>observe </a:t>
            </a:r>
            <a:r>
              <a:rPr lang="en"/>
              <a:t>and </a:t>
            </a:r>
            <a:r>
              <a:rPr lang="en">
                <a:solidFill>
                  <a:schemeClr val="accent4"/>
                </a:solidFill>
              </a:rPr>
              <a:t>measure</a:t>
            </a:r>
            <a:endParaRPr>
              <a:solidFill>
                <a:schemeClr val="accent4"/>
              </a:solidFill>
            </a:endParaRPr>
          </a:p>
          <a:p>
            <a:pPr indent="-317500" lvl="0" marL="457200" rtl="0" algn="l">
              <a:spcBef>
                <a:spcPts val="0"/>
              </a:spcBef>
              <a:spcAft>
                <a:spcPts val="0"/>
              </a:spcAft>
              <a:buSzPts val="1400"/>
              <a:buAutoNum type="arabicPeriod"/>
            </a:pPr>
            <a:r>
              <a:rPr b="1" lang="en">
                <a:solidFill>
                  <a:schemeClr val="accent4"/>
                </a:solidFill>
              </a:rPr>
              <a:t>Biology &amp; Life: </a:t>
            </a:r>
            <a:r>
              <a:rPr lang="en"/>
              <a:t>Systems that run </a:t>
            </a:r>
            <a:r>
              <a:rPr lang="en">
                <a:solidFill>
                  <a:schemeClr val="dk1"/>
                </a:solidFill>
              </a:rPr>
              <a:t>contrary to entropy</a:t>
            </a:r>
            <a:endParaRPr>
              <a:solidFill>
                <a:schemeClr val="dk1"/>
              </a:solidFill>
            </a:endParaRPr>
          </a:p>
          <a:p>
            <a:pPr indent="-304800" lvl="1" marL="914400" rtl="0" algn="l">
              <a:spcBef>
                <a:spcPts val="0"/>
              </a:spcBef>
              <a:spcAft>
                <a:spcPts val="0"/>
              </a:spcAft>
              <a:buSzPts val="1200"/>
              <a:buAutoNum type="alphaLcPeriod"/>
            </a:pPr>
            <a:r>
              <a:rPr lang="en"/>
              <a:t>Systems of matter and energy that </a:t>
            </a:r>
            <a:r>
              <a:rPr lang="en">
                <a:solidFill>
                  <a:schemeClr val="accent4"/>
                </a:solidFill>
              </a:rPr>
              <a:t>reproduce</a:t>
            </a:r>
            <a:r>
              <a:rPr lang="en"/>
              <a:t>, etc</a:t>
            </a:r>
            <a:endParaRPr/>
          </a:p>
          <a:p>
            <a:pPr indent="-317500" lvl="0" marL="457200" rtl="0" algn="l">
              <a:spcBef>
                <a:spcPts val="0"/>
              </a:spcBef>
              <a:spcAft>
                <a:spcPts val="0"/>
              </a:spcAft>
              <a:buSzPts val="1400"/>
              <a:buAutoNum type="arabicPeriod"/>
            </a:pPr>
            <a:r>
              <a:rPr b="1" lang="en">
                <a:solidFill>
                  <a:schemeClr val="accent4"/>
                </a:solidFill>
              </a:rPr>
              <a:t>Cognition: </a:t>
            </a:r>
            <a:r>
              <a:rPr lang="en"/>
              <a:t>Individual biological </a:t>
            </a:r>
            <a:r>
              <a:rPr lang="en">
                <a:solidFill>
                  <a:schemeClr val="dk1"/>
                </a:solidFill>
              </a:rPr>
              <a:t>systems that think &amp; feel</a:t>
            </a:r>
            <a:endParaRPr>
              <a:solidFill>
                <a:schemeClr val="dk1"/>
              </a:solidFill>
            </a:endParaRPr>
          </a:p>
          <a:p>
            <a:pPr indent="-304800" lvl="1" marL="914400" rtl="0" algn="l">
              <a:spcBef>
                <a:spcPts val="0"/>
              </a:spcBef>
              <a:spcAft>
                <a:spcPts val="0"/>
              </a:spcAft>
              <a:buSzPts val="1200"/>
              <a:buAutoNum type="alphaLcPeriod"/>
            </a:pPr>
            <a:r>
              <a:rPr lang="en">
                <a:solidFill>
                  <a:schemeClr val="accent4"/>
                </a:solidFill>
              </a:rPr>
              <a:t>Thought</a:t>
            </a:r>
            <a:r>
              <a:rPr lang="en"/>
              <a:t>, memory, self-awareness, subjectivity, </a:t>
            </a:r>
            <a:r>
              <a:rPr lang="en">
                <a:solidFill>
                  <a:schemeClr val="accent4"/>
                </a:solidFill>
              </a:rPr>
              <a:t>consciousness</a:t>
            </a:r>
            <a:endParaRPr>
              <a:solidFill>
                <a:schemeClr val="accent4"/>
              </a:solidFill>
            </a:endParaRPr>
          </a:p>
          <a:p>
            <a:pPr indent="-317500" lvl="0" marL="457200" rtl="0" algn="l">
              <a:spcBef>
                <a:spcPts val="0"/>
              </a:spcBef>
              <a:spcAft>
                <a:spcPts val="0"/>
              </a:spcAft>
              <a:buSzPts val="1400"/>
              <a:buAutoNum type="arabicPeriod"/>
            </a:pPr>
            <a:r>
              <a:rPr b="1" lang="en">
                <a:solidFill>
                  <a:schemeClr val="accent4"/>
                </a:solidFill>
              </a:rPr>
              <a:t>Collective Constructs: </a:t>
            </a:r>
            <a:r>
              <a:rPr lang="en"/>
              <a:t>Beginning of </a:t>
            </a:r>
            <a:r>
              <a:rPr lang="en">
                <a:solidFill>
                  <a:schemeClr val="dk1"/>
                </a:solidFill>
              </a:rPr>
              <a:t>metaphysics</a:t>
            </a:r>
            <a:endParaRPr>
              <a:solidFill>
                <a:schemeClr val="dk1"/>
              </a:solidFill>
            </a:endParaRPr>
          </a:p>
          <a:p>
            <a:pPr indent="-304800" lvl="1" marL="914400" rtl="0" algn="l">
              <a:spcBef>
                <a:spcPts val="0"/>
              </a:spcBef>
              <a:spcAft>
                <a:spcPts val="0"/>
              </a:spcAft>
              <a:buSzPts val="1200"/>
              <a:buAutoNum type="alphaLcPeriod"/>
            </a:pPr>
            <a:r>
              <a:rPr lang="en">
                <a:solidFill>
                  <a:schemeClr val="accent4"/>
                </a:solidFill>
              </a:rPr>
              <a:t>Society</a:t>
            </a:r>
            <a:r>
              <a:rPr lang="en"/>
              <a:t>, culture, science, religion, </a:t>
            </a:r>
            <a:r>
              <a:rPr lang="en">
                <a:solidFill>
                  <a:schemeClr val="accent4"/>
                </a:solidFill>
              </a:rPr>
              <a:t>narratives</a:t>
            </a:r>
            <a:r>
              <a:rPr lang="en"/>
              <a:t>, truth, morality</a:t>
            </a:r>
            <a:endParaRPr/>
          </a:p>
          <a:p>
            <a:pPr indent="-304800" lvl="1" marL="914400" rtl="0" algn="l">
              <a:spcBef>
                <a:spcPts val="0"/>
              </a:spcBef>
              <a:spcAft>
                <a:spcPts val="0"/>
              </a:spcAft>
              <a:buSzPts val="1200"/>
              <a:buAutoNum type="alphaLcPeriod"/>
            </a:pPr>
            <a:r>
              <a:rPr lang="en"/>
              <a:t>Things that </a:t>
            </a:r>
            <a:r>
              <a:rPr lang="en">
                <a:solidFill>
                  <a:schemeClr val="accent4"/>
                </a:solidFill>
              </a:rPr>
              <a:t>don’t physically exist</a:t>
            </a:r>
            <a:r>
              <a:rPr lang="en"/>
              <a:t> outside our minds</a:t>
            </a:r>
            <a:endParaRPr/>
          </a:p>
          <a:p>
            <a:pPr indent="-304800" lvl="1" marL="914400" rtl="0" algn="l">
              <a:spcBef>
                <a:spcPts val="0"/>
              </a:spcBef>
              <a:spcAft>
                <a:spcPts val="0"/>
              </a:spcAft>
              <a:buSzPts val="1200"/>
              <a:buAutoNum type="alphaLcPeriod"/>
            </a:pPr>
            <a:r>
              <a:rPr lang="en"/>
              <a:t>But they do </a:t>
            </a:r>
            <a:r>
              <a:rPr lang="en">
                <a:solidFill>
                  <a:schemeClr val="accent4"/>
                </a:solidFill>
              </a:rPr>
              <a:t>exist </a:t>
            </a:r>
            <a:r>
              <a:rPr lang="en"/>
              <a:t>in collections of </a:t>
            </a:r>
            <a:r>
              <a:rPr lang="en">
                <a:solidFill>
                  <a:schemeClr val="accent4"/>
                </a:solidFill>
              </a:rPr>
              <a:t>minds </a:t>
            </a:r>
            <a:r>
              <a:rPr lang="en"/>
              <a:t>(like </a:t>
            </a:r>
            <a:r>
              <a:rPr lang="en">
                <a:solidFill>
                  <a:schemeClr val="accent4"/>
                </a:solidFill>
              </a:rPr>
              <a:t>democracy</a:t>
            </a:r>
            <a:r>
              <a:rPr lang="en"/>
              <a:t>)</a:t>
            </a:r>
            <a:endParaRPr/>
          </a:p>
        </p:txBody>
      </p:sp>
      <p:pic>
        <p:nvPicPr>
          <p:cNvPr id="177" name="Google Shape;177;p32"/>
          <p:cNvPicPr preferRelativeResize="0"/>
          <p:nvPr/>
        </p:nvPicPr>
        <p:blipFill rotWithShape="1">
          <a:blip r:embed="rId3">
            <a:alphaModFix/>
          </a:blip>
          <a:srcRect b="0" l="19038" r="3884" t="0"/>
          <a:stretch/>
        </p:blipFill>
        <p:spPr>
          <a:xfrm>
            <a:off x="5654275" y="0"/>
            <a:ext cx="3489725"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Metamodernism &amp; Emergence</a:t>
            </a:r>
            <a:endParaRPr/>
          </a:p>
        </p:txBody>
      </p:sp>
      <p:sp>
        <p:nvSpPr>
          <p:cNvPr id="183" name="Google Shape;183;p33"/>
          <p:cNvSpPr txBox="1"/>
          <p:nvPr>
            <p:ph idx="1" type="body"/>
          </p:nvPr>
        </p:nvSpPr>
        <p:spPr>
          <a:xfrm>
            <a:off x="0" y="1152475"/>
            <a:ext cx="50562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Char char="-"/>
            </a:pPr>
            <a:r>
              <a:rPr b="1" lang="en">
                <a:solidFill>
                  <a:schemeClr val="accent4"/>
                </a:solidFill>
              </a:rPr>
              <a:t>Systematic Deconstruction and Reconstruction</a:t>
            </a:r>
            <a:endParaRPr b="1">
              <a:solidFill>
                <a:schemeClr val="accent4"/>
              </a:solidFill>
            </a:endParaRPr>
          </a:p>
          <a:p>
            <a:pPr indent="-304800" lvl="1" marL="914400" rtl="0" algn="l">
              <a:spcBef>
                <a:spcPts val="0"/>
              </a:spcBef>
              <a:spcAft>
                <a:spcPts val="0"/>
              </a:spcAft>
              <a:buSzPts val="1200"/>
              <a:buChar char="-"/>
            </a:pPr>
            <a:r>
              <a:rPr lang="en"/>
              <a:t>Pick apart, rebuild, examine (</a:t>
            </a:r>
            <a:r>
              <a:rPr lang="en">
                <a:solidFill>
                  <a:schemeClr val="dk1"/>
                </a:solidFill>
              </a:rPr>
              <a:t>holistic</a:t>
            </a:r>
            <a:r>
              <a:rPr lang="en"/>
              <a:t>, </a:t>
            </a:r>
            <a:r>
              <a:rPr lang="en">
                <a:solidFill>
                  <a:schemeClr val="dk1"/>
                </a:solidFill>
              </a:rPr>
              <a:t>reductionist</a:t>
            </a:r>
            <a:r>
              <a:rPr lang="en"/>
              <a:t>, all)</a:t>
            </a:r>
            <a:endParaRPr/>
          </a:p>
          <a:p>
            <a:pPr indent="-304800" lvl="1" marL="914400" rtl="0" algn="l">
              <a:spcBef>
                <a:spcPts val="0"/>
              </a:spcBef>
              <a:spcAft>
                <a:spcPts val="0"/>
              </a:spcAft>
              <a:buSzPts val="1200"/>
              <a:buChar char="-"/>
            </a:pPr>
            <a:r>
              <a:rPr lang="en"/>
              <a:t>Society as </a:t>
            </a:r>
            <a:r>
              <a:rPr lang="en">
                <a:solidFill>
                  <a:schemeClr val="dk1"/>
                </a:solidFill>
              </a:rPr>
              <a:t>components</a:t>
            </a:r>
            <a:r>
              <a:rPr lang="en"/>
              <a:t>, society as </a:t>
            </a:r>
            <a:r>
              <a:rPr lang="en">
                <a:solidFill>
                  <a:schemeClr val="dk1"/>
                </a:solidFill>
              </a:rPr>
              <a:t>gestalt</a:t>
            </a:r>
            <a:r>
              <a:rPr lang="en"/>
              <a:t>, etc</a:t>
            </a:r>
            <a:endParaRPr/>
          </a:p>
          <a:p>
            <a:pPr indent="-317500" lvl="0" marL="457200" rtl="0" algn="l">
              <a:spcBef>
                <a:spcPts val="0"/>
              </a:spcBef>
              <a:spcAft>
                <a:spcPts val="0"/>
              </a:spcAft>
              <a:buClr>
                <a:schemeClr val="accent4"/>
              </a:buClr>
              <a:buSzPts val="1400"/>
              <a:buChar char="-"/>
            </a:pPr>
            <a:r>
              <a:rPr b="1" lang="en">
                <a:solidFill>
                  <a:schemeClr val="accent4"/>
                </a:solidFill>
              </a:rPr>
              <a:t>From Implicit to Explicit</a:t>
            </a:r>
            <a:endParaRPr b="1">
              <a:solidFill>
                <a:schemeClr val="accent4"/>
              </a:solidFill>
            </a:endParaRPr>
          </a:p>
          <a:p>
            <a:pPr indent="-304800" lvl="1" marL="914400" rtl="0" algn="l">
              <a:spcBef>
                <a:spcPts val="0"/>
              </a:spcBef>
              <a:spcAft>
                <a:spcPts val="0"/>
              </a:spcAft>
              <a:buClr>
                <a:schemeClr val="dk1"/>
              </a:buClr>
              <a:buSzPts val="1200"/>
              <a:buChar char="-"/>
            </a:pPr>
            <a:r>
              <a:rPr lang="en">
                <a:solidFill>
                  <a:schemeClr val="dk1"/>
                </a:solidFill>
              </a:rPr>
              <a:t>Articulate things clearly</a:t>
            </a:r>
            <a:endParaRPr>
              <a:solidFill>
                <a:schemeClr val="dk1"/>
              </a:solidFill>
            </a:endParaRPr>
          </a:p>
          <a:p>
            <a:pPr indent="-304800" lvl="1" marL="914400" rtl="0" algn="l">
              <a:spcBef>
                <a:spcPts val="0"/>
              </a:spcBef>
              <a:spcAft>
                <a:spcPts val="0"/>
              </a:spcAft>
              <a:buSzPts val="1200"/>
              <a:buChar char="-"/>
            </a:pPr>
            <a:r>
              <a:rPr lang="en"/>
              <a:t>Bring from unconscious to conscious</a:t>
            </a:r>
            <a:endParaRPr/>
          </a:p>
          <a:p>
            <a:pPr indent="-317500" lvl="0" marL="457200" rtl="0" algn="l">
              <a:spcBef>
                <a:spcPts val="0"/>
              </a:spcBef>
              <a:spcAft>
                <a:spcPts val="0"/>
              </a:spcAft>
              <a:buClr>
                <a:schemeClr val="accent4"/>
              </a:buClr>
              <a:buSzPts val="1400"/>
              <a:buChar char="-"/>
            </a:pPr>
            <a:r>
              <a:rPr b="1" lang="en">
                <a:solidFill>
                  <a:schemeClr val="accent4"/>
                </a:solidFill>
              </a:rPr>
              <a:t>Rigorously Alleviate Cognitive Dissonance</a:t>
            </a:r>
            <a:endParaRPr b="1">
              <a:solidFill>
                <a:schemeClr val="accent4"/>
              </a:solidFill>
            </a:endParaRPr>
          </a:p>
          <a:p>
            <a:pPr indent="-304800" lvl="1" marL="914400" rtl="0" algn="l">
              <a:spcBef>
                <a:spcPts val="0"/>
              </a:spcBef>
              <a:spcAft>
                <a:spcPts val="0"/>
              </a:spcAft>
              <a:buSzPts val="1200"/>
              <a:buChar char="-"/>
            </a:pPr>
            <a:r>
              <a:rPr lang="en"/>
              <a:t>Resolve </a:t>
            </a:r>
            <a:r>
              <a:rPr lang="en">
                <a:solidFill>
                  <a:schemeClr val="dk1"/>
                </a:solidFill>
              </a:rPr>
              <a:t>internal tensions </a:t>
            </a:r>
            <a:r>
              <a:rPr lang="en"/>
              <a:t>and </a:t>
            </a:r>
            <a:r>
              <a:rPr lang="en">
                <a:solidFill>
                  <a:schemeClr val="dk1"/>
                </a:solidFill>
              </a:rPr>
              <a:t>double standards</a:t>
            </a:r>
            <a:endParaRPr>
              <a:solidFill>
                <a:schemeClr val="dk1"/>
              </a:solidFill>
            </a:endParaRPr>
          </a:p>
          <a:p>
            <a:pPr indent="-304800" lvl="1" marL="914400" rtl="0" algn="l">
              <a:spcBef>
                <a:spcPts val="0"/>
              </a:spcBef>
              <a:spcAft>
                <a:spcPts val="0"/>
              </a:spcAft>
              <a:buSzPts val="1200"/>
              <a:buChar char="-"/>
            </a:pPr>
            <a:r>
              <a:rPr lang="en"/>
              <a:t>Call it out when you see it, rather than </a:t>
            </a:r>
            <a:r>
              <a:rPr lang="en">
                <a:solidFill>
                  <a:schemeClr val="dk1"/>
                </a:solidFill>
              </a:rPr>
              <a:t>categorically reject</a:t>
            </a:r>
            <a:endParaRPr>
              <a:solidFill>
                <a:schemeClr val="dk1"/>
              </a:solidFill>
            </a:endParaRPr>
          </a:p>
          <a:p>
            <a:pPr indent="-317500" lvl="0" marL="457200" rtl="0" algn="l">
              <a:spcBef>
                <a:spcPts val="0"/>
              </a:spcBef>
              <a:spcAft>
                <a:spcPts val="0"/>
              </a:spcAft>
              <a:buClr>
                <a:schemeClr val="accent4"/>
              </a:buClr>
              <a:buSzPts val="1400"/>
              <a:buChar char="-"/>
            </a:pPr>
            <a:r>
              <a:rPr b="1" lang="en">
                <a:solidFill>
                  <a:schemeClr val="accent4"/>
                </a:solidFill>
              </a:rPr>
              <a:t>Adopt Emergence Model</a:t>
            </a:r>
            <a:endParaRPr b="1">
              <a:solidFill>
                <a:schemeClr val="accent4"/>
              </a:solidFill>
            </a:endParaRPr>
          </a:p>
          <a:p>
            <a:pPr indent="-304800" lvl="1" marL="914400" rtl="0" algn="l">
              <a:spcBef>
                <a:spcPts val="0"/>
              </a:spcBef>
              <a:spcAft>
                <a:spcPts val="0"/>
              </a:spcAft>
              <a:buSzPts val="1200"/>
              <a:buChar char="-"/>
            </a:pPr>
            <a:r>
              <a:rPr lang="en">
                <a:solidFill>
                  <a:schemeClr val="dk1"/>
                </a:solidFill>
              </a:rPr>
              <a:t>Modernism:</a:t>
            </a:r>
            <a:r>
              <a:rPr lang="en"/>
              <a:t> Absolute; Top-down</a:t>
            </a:r>
            <a:endParaRPr/>
          </a:p>
          <a:p>
            <a:pPr indent="-304800" lvl="1" marL="914400" rtl="0" algn="l">
              <a:spcBef>
                <a:spcPts val="0"/>
              </a:spcBef>
              <a:spcAft>
                <a:spcPts val="0"/>
              </a:spcAft>
              <a:buSzPts val="1200"/>
              <a:buChar char="-"/>
            </a:pPr>
            <a:r>
              <a:rPr lang="en">
                <a:solidFill>
                  <a:schemeClr val="dk1"/>
                </a:solidFill>
              </a:rPr>
              <a:t>Postmodernism:</a:t>
            </a:r>
            <a:r>
              <a:rPr lang="en"/>
              <a:t> Relativistic; unstable, rejection</a:t>
            </a:r>
            <a:endParaRPr/>
          </a:p>
          <a:p>
            <a:pPr indent="-304800" lvl="1" marL="914400" rtl="0" algn="l">
              <a:spcBef>
                <a:spcPts val="0"/>
              </a:spcBef>
              <a:spcAft>
                <a:spcPts val="0"/>
              </a:spcAft>
              <a:buSzPts val="1200"/>
              <a:buChar char="-"/>
            </a:pPr>
            <a:r>
              <a:rPr lang="en">
                <a:solidFill>
                  <a:schemeClr val="dk1"/>
                </a:solidFill>
              </a:rPr>
              <a:t>Metamodernism:</a:t>
            </a:r>
            <a:r>
              <a:rPr lang="en"/>
              <a:t> Emergence; Bottom-up</a:t>
            </a:r>
            <a:endParaRPr/>
          </a:p>
          <a:p>
            <a:pPr indent="-317500" lvl="0" marL="457200" rtl="0" algn="l">
              <a:spcBef>
                <a:spcPts val="0"/>
              </a:spcBef>
              <a:spcAft>
                <a:spcPts val="0"/>
              </a:spcAft>
              <a:buClr>
                <a:schemeClr val="accent4"/>
              </a:buClr>
              <a:buSzPts val="1400"/>
              <a:buChar char="-"/>
            </a:pPr>
            <a:r>
              <a:rPr b="1" lang="en">
                <a:solidFill>
                  <a:schemeClr val="accent4"/>
                </a:solidFill>
              </a:rPr>
              <a:t>Construct Hyper-Narratives</a:t>
            </a:r>
            <a:endParaRPr b="1">
              <a:solidFill>
                <a:schemeClr val="accent4"/>
              </a:solidFill>
            </a:endParaRPr>
          </a:p>
          <a:p>
            <a:pPr indent="-304800" lvl="1" marL="914400" rtl="0" algn="l">
              <a:spcBef>
                <a:spcPts val="0"/>
              </a:spcBef>
              <a:spcAft>
                <a:spcPts val="0"/>
              </a:spcAft>
              <a:buSzPts val="1200"/>
              <a:buChar char="-"/>
            </a:pPr>
            <a:r>
              <a:rPr lang="en"/>
              <a:t>Modernism: Grand Narratives</a:t>
            </a:r>
            <a:endParaRPr/>
          </a:p>
          <a:p>
            <a:pPr indent="-304800" lvl="1" marL="914400" rtl="0" algn="l">
              <a:spcBef>
                <a:spcPts val="0"/>
              </a:spcBef>
              <a:spcAft>
                <a:spcPts val="0"/>
              </a:spcAft>
              <a:buSzPts val="1200"/>
              <a:buChar char="-"/>
            </a:pPr>
            <a:r>
              <a:rPr lang="en"/>
              <a:t>Postmodernism: Counter-Narratives (reject everything)</a:t>
            </a:r>
            <a:endParaRPr/>
          </a:p>
          <a:p>
            <a:pPr indent="-304800" lvl="1" marL="914400" rtl="0" algn="l">
              <a:spcBef>
                <a:spcPts val="0"/>
              </a:spcBef>
              <a:spcAft>
                <a:spcPts val="0"/>
              </a:spcAft>
              <a:buClr>
                <a:schemeClr val="dk1"/>
              </a:buClr>
              <a:buSzPts val="1200"/>
              <a:buChar char="-"/>
            </a:pPr>
            <a:r>
              <a:rPr b="1" lang="en">
                <a:solidFill>
                  <a:schemeClr val="dk1"/>
                </a:solidFill>
              </a:rPr>
              <a:t>Metamodernism: Hyper-narratives</a:t>
            </a:r>
            <a:endParaRPr b="1">
              <a:solidFill>
                <a:schemeClr val="dk1"/>
              </a:solidFill>
            </a:endParaRPr>
          </a:p>
        </p:txBody>
      </p:sp>
      <p:pic>
        <p:nvPicPr>
          <p:cNvPr id="184" name="Google Shape;184;p33"/>
          <p:cNvPicPr preferRelativeResize="0"/>
          <p:nvPr/>
        </p:nvPicPr>
        <p:blipFill>
          <a:blip r:embed="rId3">
            <a:alphaModFix/>
          </a:blip>
          <a:stretch>
            <a:fillRect/>
          </a:stretch>
        </p:blipFill>
        <p:spPr>
          <a:xfrm>
            <a:off x="5056200" y="-125"/>
            <a:ext cx="4087799"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 of Emergence</a:t>
            </a:r>
            <a:endParaRPr/>
          </a:p>
        </p:txBody>
      </p:sp>
      <p:sp>
        <p:nvSpPr>
          <p:cNvPr id="190" name="Google Shape;190;p34"/>
          <p:cNvSpPr txBox="1"/>
          <p:nvPr>
            <p:ph idx="1" type="body"/>
          </p:nvPr>
        </p:nvSpPr>
        <p:spPr>
          <a:xfrm>
            <a:off x="0" y="1152475"/>
            <a:ext cx="48957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accent4"/>
                </a:solidFill>
              </a:rPr>
              <a:t>Emergent Morality: </a:t>
            </a:r>
            <a:r>
              <a:rPr lang="en">
                <a:solidFill>
                  <a:schemeClr val="dk1"/>
                </a:solidFill>
              </a:rPr>
              <a:t>Morality</a:t>
            </a:r>
            <a:r>
              <a:rPr lang="en"/>
              <a:t>, </a:t>
            </a:r>
            <a:r>
              <a:rPr lang="en">
                <a:solidFill>
                  <a:schemeClr val="dk1"/>
                </a:solidFill>
              </a:rPr>
              <a:t>ethics</a:t>
            </a:r>
            <a:r>
              <a:rPr lang="en"/>
              <a:t>, and </a:t>
            </a:r>
            <a:r>
              <a:rPr lang="en">
                <a:solidFill>
                  <a:schemeClr val="dk1"/>
                </a:solidFill>
              </a:rPr>
              <a:t>truth </a:t>
            </a:r>
            <a:r>
              <a:rPr lang="en"/>
              <a:t>arise from </a:t>
            </a:r>
            <a:r>
              <a:rPr lang="en">
                <a:solidFill>
                  <a:schemeClr val="dk1"/>
                </a:solidFill>
              </a:rPr>
              <a:t>bottom-up</a:t>
            </a:r>
            <a:r>
              <a:rPr lang="en"/>
              <a:t> systems, not top-down decrees or relativism.</a:t>
            </a:r>
            <a:endParaRPr/>
          </a:p>
          <a:p>
            <a:pPr indent="0" lvl="0" marL="0" rtl="0" algn="l">
              <a:spcBef>
                <a:spcPts val="1200"/>
              </a:spcBef>
              <a:spcAft>
                <a:spcPts val="0"/>
              </a:spcAft>
              <a:buNone/>
            </a:pPr>
            <a:r>
              <a:rPr b="1" lang="en">
                <a:solidFill>
                  <a:schemeClr val="accent4"/>
                </a:solidFill>
              </a:rPr>
              <a:t>Interconnected Layers: </a:t>
            </a:r>
            <a:r>
              <a:rPr lang="en"/>
              <a:t>Emphasizes </a:t>
            </a:r>
            <a:r>
              <a:rPr lang="en">
                <a:solidFill>
                  <a:schemeClr val="dk1"/>
                </a:solidFill>
              </a:rPr>
              <a:t>adaptability </a:t>
            </a:r>
            <a:r>
              <a:rPr lang="en"/>
              <a:t>and </a:t>
            </a:r>
            <a:r>
              <a:rPr lang="en">
                <a:solidFill>
                  <a:schemeClr val="dk1"/>
                </a:solidFill>
              </a:rPr>
              <a:t>fluidity </a:t>
            </a:r>
            <a:r>
              <a:rPr lang="en"/>
              <a:t>in understanding the connections between all layers.</a:t>
            </a:r>
            <a:endParaRPr/>
          </a:p>
          <a:p>
            <a:pPr indent="0" lvl="0" marL="0" rtl="0" algn="l">
              <a:spcBef>
                <a:spcPts val="1200"/>
              </a:spcBef>
              <a:spcAft>
                <a:spcPts val="0"/>
              </a:spcAft>
              <a:buNone/>
            </a:pPr>
            <a:r>
              <a:rPr b="1" lang="en">
                <a:solidFill>
                  <a:schemeClr val="accent4"/>
                </a:solidFill>
              </a:rPr>
              <a:t>Narrative Construction:</a:t>
            </a:r>
            <a:r>
              <a:rPr lang="en"/>
              <a:t> Layer 5 constructs shaped through diverse </a:t>
            </a:r>
            <a:r>
              <a:rPr lang="en">
                <a:solidFill>
                  <a:schemeClr val="dk1"/>
                </a:solidFill>
              </a:rPr>
              <a:t>human interactions </a:t>
            </a:r>
            <a:r>
              <a:rPr lang="en"/>
              <a:t>and </a:t>
            </a:r>
            <a:r>
              <a:rPr lang="en">
                <a:solidFill>
                  <a:schemeClr val="dk1"/>
                </a:solidFill>
              </a:rPr>
              <a:t>interpretations</a:t>
            </a:r>
            <a:r>
              <a:rPr lang="en"/>
              <a:t>.</a:t>
            </a:r>
            <a:endParaRPr/>
          </a:p>
          <a:p>
            <a:pPr indent="0" lvl="0" marL="0" rtl="0" algn="l">
              <a:spcBef>
                <a:spcPts val="1200"/>
              </a:spcBef>
              <a:spcAft>
                <a:spcPts val="0"/>
              </a:spcAft>
              <a:buNone/>
            </a:pPr>
            <a:r>
              <a:rPr b="1" lang="en">
                <a:solidFill>
                  <a:schemeClr val="accent4"/>
                </a:solidFill>
              </a:rPr>
              <a:t>Challenges in Observation: </a:t>
            </a:r>
            <a:r>
              <a:rPr lang="en"/>
              <a:t>Difficulty in observing lower strata like primordial substrate due to </a:t>
            </a:r>
            <a:r>
              <a:rPr lang="en">
                <a:solidFill>
                  <a:schemeClr val="dk1"/>
                </a:solidFill>
              </a:rPr>
              <a:t>vast ontological distances</a:t>
            </a:r>
            <a:r>
              <a:rPr lang="en"/>
              <a:t>.</a:t>
            </a:r>
            <a:endParaRPr/>
          </a:p>
          <a:p>
            <a:pPr indent="0" lvl="0" marL="0" rtl="0" algn="l">
              <a:spcBef>
                <a:spcPts val="1200"/>
              </a:spcBef>
              <a:spcAft>
                <a:spcPts val="0"/>
              </a:spcAft>
              <a:buNone/>
            </a:pPr>
            <a:r>
              <a:rPr b="1" lang="en">
                <a:solidFill>
                  <a:schemeClr val="accent4"/>
                </a:solidFill>
              </a:rPr>
              <a:t>Limited Experience of Lower Strata: </a:t>
            </a:r>
            <a:r>
              <a:rPr lang="en"/>
              <a:t>Entities like </a:t>
            </a:r>
            <a:r>
              <a:rPr lang="en">
                <a:solidFill>
                  <a:schemeClr val="dk1"/>
                </a:solidFill>
              </a:rPr>
              <a:t>electrons cannot experience </a:t>
            </a:r>
            <a:r>
              <a:rPr lang="en"/>
              <a:t>or interact with higher-level constructs, like </a:t>
            </a:r>
            <a:r>
              <a:rPr lang="en">
                <a:solidFill>
                  <a:schemeClr val="dk1"/>
                </a:solidFill>
              </a:rPr>
              <a:t>democracy</a:t>
            </a:r>
            <a:r>
              <a:rPr lang="en"/>
              <a:t>.</a:t>
            </a:r>
            <a:endParaRPr/>
          </a:p>
          <a:p>
            <a:pPr indent="0" lvl="0" marL="0" rtl="0" algn="l">
              <a:spcBef>
                <a:spcPts val="1200"/>
              </a:spcBef>
              <a:spcAft>
                <a:spcPts val="1200"/>
              </a:spcAft>
              <a:buNone/>
            </a:pPr>
            <a:r>
              <a:rPr b="1" lang="en">
                <a:solidFill>
                  <a:schemeClr val="accent4"/>
                </a:solidFill>
              </a:rPr>
              <a:t>Humility in Understanding: </a:t>
            </a:r>
            <a:r>
              <a:rPr lang="en"/>
              <a:t>Recognition of possible </a:t>
            </a:r>
            <a:r>
              <a:rPr lang="en">
                <a:solidFill>
                  <a:schemeClr val="dk1"/>
                </a:solidFill>
              </a:rPr>
              <a:t>unknown levels of complexity</a:t>
            </a:r>
            <a:r>
              <a:rPr lang="en"/>
              <a:t>, fostering humility in our perception of existence. (Maybe souls are </a:t>
            </a:r>
            <a:r>
              <a:rPr lang="en"/>
              <a:t>level 6?)</a:t>
            </a:r>
            <a:endParaRPr/>
          </a:p>
        </p:txBody>
      </p:sp>
      <p:pic>
        <p:nvPicPr>
          <p:cNvPr id="191" name="Google Shape;191;p34"/>
          <p:cNvPicPr preferRelativeResize="0"/>
          <p:nvPr/>
        </p:nvPicPr>
        <p:blipFill>
          <a:blip r:embed="rId3">
            <a:alphaModFix/>
          </a:blip>
          <a:stretch>
            <a:fillRect/>
          </a:stretch>
        </p:blipFill>
        <p:spPr>
          <a:xfrm>
            <a:off x="4895700" y="0"/>
            <a:ext cx="4248298" cy="51434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Current Narratives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Anti-Communism Narratives</a:t>
            </a:r>
            <a:endParaRPr/>
          </a:p>
        </p:txBody>
      </p:sp>
      <p:sp>
        <p:nvSpPr>
          <p:cNvPr id="202" name="Google Shape;202;p36"/>
          <p:cNvSpPr txBox="1"/>
          <p:nvPr>
            <p:ph idx="1" type="body"/>
          </p:nvPr>
        </p:nvSpPr>
        <p:spPr>
          <a:xfrm>
            <a:off x="0" y="1152475"/>
            <a:ext cx="52863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Char char="-"/>
            </a:pPr>
            <a:r>
              <a:rPr b="1" lang="en">
                <a:solidFill>
                  <a:schemeClr val="accent4"/>
                </a:solidFill>
              </a:rPr>
              <a:t>“Communism is bad”</a:t>
            </a:r>
            <a:endParaRPr b="1">
              <a:solidFill>
                <a:schemeClr val="accent4"/>
              </a:solidFill>
            </a:endParaRPr>
          </a:p>
          <a:p>
            <a:pPr indent="-304800" lvl="1" marL="914400" rtl="0" algn="l">
              <a:spcBef>
                <a:spcPts val="0"/>
              </a:spcBef>
              <a:spcAft>
                <a:spcPts val="0"/>
              </a:spcAft>
              <a:buSzPts val="1200"/>
              <a:buChar char="-"/>
            </a:pPr>
            <a:r>
              <a:rPr lang="en"/>
              <a:t>Narratives tend to become distilled/simplified over time</a:t>
            </a:r>
            <a:endParaRPr/>
          </a:p>
          <a:p>
            <a:pPr indent="-304800" lvl="1" marL="914400" rtl="0" algn="l">
              <a:spcBef>
                <a:spcPts val="0"/>
              </a:spcBef>
              <a:spcAft>
                <a:spcPts val="0"/>
              </a:spcAft>
              <a:buSzPts val="1200"/>
              <a:buChar char="-"/>
            </a:pPr>
            <a:r>
              <a:rPr lang="en"/>
              <a:t>This makes them simple, compelling, and memorable</a:t>
            </a:r>
            <a:endParaRPr/>
          </a:p>
          <a:p>
            <a:pPr indent="-304800" lvl="1" marL="914400" rtl="0" algn="l">
              <a:spcBef>
                <a:spcPts val="0"/>
              </a:spcBef>
              <a:spcAft>
                <a:spcPts val="0"/>
              </a:spcAft>
              <a:buSzPts val="1200"/>
              <a:buChar char="-"/>
            </a:pPr>
            <a:r>
              <a:rPr lang="en"/>
              <a:t>They also tend to over-simplify things</a:t>
            </a:r>
            <a:endParaRPr/>
          </a:p>
          <a:p>
            <a:pPr indent="-304800" lvl="1" marL="914400" rtl="0" algn="l">
              <a:spcBef>
                <a:spcPts val="0"/>
              </a:spcBef>
              <a:spcAft>
                <a:spcPts val="0"/>
              </a:spcAft>
              <a:buSzPts val="1200"/>
              <a:buChar char="-"/>
            </a:pPr>
            <a:r>
              <a:rPr lang="en"/>
              <a:t>Origins of the narrative ultimately don’t matter</a:t>
            </a:r>
            <a:endParaRPr/>
          </a:p>
          <a:p>
            <a:pPr indent="-304800" lvl="1" marL="914400" rtl="0" algn="l">
              <a:spcBef>
                <a:spcPts val="0"/>
              </a:spcBef>
              <a:spcAft>
                <a:spcPts val="0"/>
              </a:spcAft>
              <a:buSzPts val="1200"/>
              <a:buChar char="-"/>
            </a:pPr>
            <a:r>
              <a:rPr lang="en"/>
              <a:t>Deeply entrenched from Cold War</a:t>
            </a:r>
            <a:endParaRPr/>
          </a:p>
          <a:p>
            <a:pPr indent="-304800" lvl="1" marL="914400" rtl="0" algn="l">
              <a:spcBef>
                <a:spcPts val="0"/>
              </a:spcBef>
              <a:spcAft>
                <a:spcPts val="0"/>
              </a:spcAft>
              <a:buSzPts val="1200"/>
              <a:buChar char="-"/>
            </a:pPr>
            <a:r>
              <a:rPr lang="en"/>
              <a:t>Served political agenda at the time</a:t>
            </a:r>
            <a:endParaRPr/>
          </a:p>
          <a:p>
            <a:pPr indent="-317500" lvl="0" marL="457200" rtl="0" algn="l">
              <a:spcBef>
                <a:spcPts val="0"/>
              </a:spcBef>
              <a:spcAft>
                <a:spcPts val="0"/>
              </a:spcAft>
              <a:buClr>
                <a:schemeClr val="accent4"/>
              </a:buClr>
              <a:buSzPts val="1400"/>
              <a:buChar char="-"/>
            </a:pPr>
            <a:r>
              <a:rPr b="1" lang="en">
                <a:solidFill>
                  <a:schemeClr val="accent4"/>
                </a:solidFill>
              </a:rPr>
              <a:t>Economic Components:</a:t>
            </a:r>
            <a:endParaRPr b="1">
              <a:solidFill>
                <a:schemeClr val="accent4"/>
              </a:solidFill>
            </a:endParaRPr>
          </a:p>
          <a:p>
            <a:pPr indent="-304800" lvl="1" marL="914400" rtl="0" algn="l">
              <a:spcBef>
                <a:spcPts val="0"/>
              </a:spcBef>
              <a:spcAft>
                <a:spcPts val="0"/>
              </a:spcAft>
              <a:buSzPts val="1200"/>
              <a:buChar char="-"/>
            </a:pPr>
            <a:r>
              <a:rPr lang="en"/>
              <a:t>Central management is evil and always fails</a:t>
            </a:r>
            <a:endParaRPr/>
          </a:p>
          <a:p>
            <a:pPr indent="-304800" lvl="1" marL="914400" rtl="0" algn="l">
              <a:spcBef>
                <a:spcPts val="0"/>
              </a:spcBef>
              <a:spcAft>
                <a:spcPts val="0"/>
              </a:spcAft>
              <a:buSzPts val="1200"/>
              <a:buChar char="-"/>
            </a:pPr>
            <a:r>
              <a:rPr lang="en"/>
              <a:t>Free market is superior, always efficient</a:t>
            </a:r>
            <a:endParaRPr/>
          </a:p>
          <a:p>
            <a:pPr indent="-304800" lvl="1" marL="914400" rtl="0" algn="l">
              <a:spcBef>
                <a:spcPts val="0"/>
              </a:spcBef>
              <a:spcAft>
                <a:spcPts val="0"/>
              </a:spcAft>
              <a:buSzPts val="1200"/>
              <a:buChar char="-"/>
            </a:pPr>
            <a:r>
              <a:rPr lang="en"/>
              <a:t>Redistribution inevitably leads to genocide (???)</a:t>
            </a:r>
            <a:endParaRPr/>
          </a:p>
          <a:p>
            <a:pPr indent="-317500" lvl="0" marL="457200" rtl="0" algn="l">
              <a:spcBef>
                <a:spcPts val="0"/>
              </a:spcBef>
              <a:spcAft>
                <a:spcPts val="0"/>
              </a:spcAft>
              <a:buClr>
                <a:schemeClr val="accent4"/>
              </a:buClr>
              <a:buSzPts val="1400"/>
              <a:buChar char="-"/>
            </a:pPr>
            <a:r>
              <a:rPr b="1" lang="en">
                <a:solidFill>
                  <a:schemeClr val="accent4"/>
                </a:solidFill>
              </a:rPr>
              <a:t>Narrative is Evolving</a:t>
            </a:r>
            <a:endParaRPr b="1">
              <a:solidFill>
                <a:schemeClr val="accent4"/>
              </a:solidFill>
            </a:endParaRPr>
          </a:p>
          <a:p>
            <a:pPr indent="-304800" lvl="1" marL="914400" rtl="0" algn="l">
              <a:spcBef>
                <a:spcPts val="0"/>
              </a:spcBef>
              <a:spcAft>
                <a:spcPts val="0"/>
              </a:spcAft>
              <a:buSzPts val="1200"/>
              <a:buChar char="-"/>
            </a:pPr>
            <a:r>
              <a:rPr lang="en"/>
              <a:t>Authoritarianism, dictatorships, totalitarianism, fascism is the real problem</a:t>
            </a:r>
            <a:endParaRPr/>
          </a:p>
          <a:p>
            <a:pPr indent="-304800" lvl="1" marL="914400" rtl="0" algn="l">
              <a:spcBef>
                <a:spcPts val="0"/>
              </a:spcBef>
              <a:spcAft>
                <a:spcPts val="0"/>
              </a:spcAft>
              <a:buSzPts val="1200"/>
              <a:buChar char="-"/>
            </a:pPr>
            <a:r>
              <a:rPr lang="en"/>
              <a:t>Historical context, distillation, conversation, debate</a:t>
            </a:r>
            <a:endParaRPr/>
          </a:p>
        </p:txBody>
      </p:sp>
      <p:pic>
        <p:nvPicPr>
          <p:cNvPr id="203" name="Google Shape;203;p36"/>
          <p:cNvPicPr preferRelativeResize="0"/>
          <p:nvPr/>
        </p:nvPicPr>
        <p:blipFill>
          <a:blip r:embed="rId3">
            <a:alphaModFix/>
          </a:blip>
          <a:stretch>
            <a:fillRect/>
          </a:stretch>
        </p:blipFill>
        <p:spPr>
          <a:xfrm>
            <a:off x="5286382" y="0"/>
            <a:ext cx="3857618"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Neoliberalism Narratives</a:t>
            </a:r>
            <a:endParaRPr/>
          </a:p>
        </p:txBody>
      </p:sp>
      <p:sp>
        <p:nvSpPr>
          <p:cNvPr id="209" name="Google Shape;209;p37"/>
          <p:cNvSpPr txBox="1"/>
          <p:nvPr>
            <p:ph idx="1" type="body"/>
          </p:nvPr>
        </p:nvSpPr>
        <p:spPr>
          <a:xfrm>
            <a:off x="0" y="1152475"/>
            <a:ext cx="5078100" cy="39909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b="1" lang="en">
                <a:solidFill>
                  <a:schemeClr val="accent4"/>
                </a:solidFill>
              </a:rPr>
              <a:t>Counter-narrative</a:t>
            </a:r>
            <a:r>
              <a:rPr lang="en"/>
              <a:t> against</a:t>
            </a:r>
            <a:r>
              <a:rPr lang="en">
                <a:solidFill>
                  <a:schemeClr val="dk1"/>
                </a:solidFill>
              </a:rPr>
              <a:t> “embedded liberalism”</a:t>
            </a:r>
            <a:endParaRPr>
              <a:solidFill>
                <a:schemeClr val="dk1"/>
              </a:solidFill>
            </a:endParaRPr>
          </a:p>
          <a:p>
            <a:pPr indent="-304800" lvl="1" marL="914400" rtl="0" algn="l">
              <a:spcBef>
                <a:spcPts val="0"/>
              </a:spcBef>
              <a:spcAft>
                <a:spcPts val="0"/>
              </a:spcAft>
              <a:buSzPts val="1200"/>
              <a:buChar char="-"/>
            </a:pPr>
            <a:r>
              <a:rPr lang="en"/>
              <a:t>Strong unions, labor rights</a:t>
            </a:r>
            <a:endParaRPr/>
          </a:p>
          <a:p>
            <a:pPr indent="-304800" lvl="1" marL="914400" rtl="0" algn="l">
              <a:spcBef>
                <a:spcPts val="0"/>
              </a:spcBef>
              <a:spcAft>
                <a:spcPts val="0"/>
              </a:spcAft>
              <a:buSzPts val="1200"/>
              <a:buChar char="-"/>
            </a:pPr>
            <a:r>
              <a:rPr lang="en"/>
              <a:t>Welfare state, intervention</a:t>
            </a:r>
            <a:endParaRPr/>
          </a:p>
          <a:p>
            <a:pPr indent="-304800" lvl="1" marL="914400" rtl="0" algn="l">
              <a:spcBef>
                <a:spcPts val="0"/>
              </a:spcBef>
              <a:spcAft>
                <a:spcPts val="0"/>
              </a:spcAft>
              <a:buSzPts val="1200"/>
              <a:buChar char="-"/>
            </a:pPr>
            <a:r>
              <a:rPr lang="en"/>
              <a:t>Managed services and goods</a:t>
            </a:r>
            <a:endParaRPr/>
          </a:p>
          <a:p>
            <a:pPr indent="-304800" lvl="1" marL="914400" rtl="0" algn="l">
              <a:spcBef>
                <a:spcPts val="0"/>
              </a:spcBef>
              <a:spcAft>
                <a:spcPts val="0"/>
              </a:spcAft>
              <a:buSzPts val="1200"/>
              <a:buChar char="-"/>
            </a:pPr>
            <a:r>
              <a:rPr lang="en"/>
              <a:t>Class solidarity </a:t>
            </a:r>
            <a:endParaRPr/>
          </a:p>
          <a:p>
            <a:pPr indent="-304800" lvl="1" marL="914400" rtl="0" algn="l">
              <a:spcBef>
                <a:spcPts val="0"/>
              </a:spcBef>
              <a:spcAft>
                <a:spcPts val="0"/>
              </a:spcAft>
              <a:buSzPts val="1200"/>
              <a:buChar char="-"/>
            </a:pPr>
            <a:r>
              <a:rPr lang="en"/>
              <a:t>National autonomy</a:t>
            </a:r>
            <a:endParaRPr/>
          </a:p>
          <a:p>
            <a:pPr indent="-317500" lvl="0" marL="457200" rtl="0" algn="l">
              <a:spcBef>
                <a:spcPts val="0"/>
              </a:spcBef>
              <a:spcAft>
                <a:spcPts val="0"/>
              </a:spcAft>
              <a:buClr>
                <a:schemeClr val="accent4"/>
              </a:buClr>
              <a:buSzPts val="1400"/>
              <a:buChar char="-"/>
            </a:pPr>
            <a:r>
              <a:rPr b="1" lang="en">
                <a:solidFill>
                  <a:schemeClr val="accent4"/>
                </a:solidFill>
              </a:rPr>
              <a:t>Characteristics of Neoliberal Narrative:</a:t>
            </a:r>
            <a:endParaRPr b="1">
              <a:solidFill>
                <a:schemeClr val="accent4"/>
              </a:solidFill>
            </a:endParaRPr>
          </a:p>
          <a:p>
            <a:pPr indent="-304800" lvl="1" marL="914400" rtl="0" algn="l">
              <a:spcBef>
                <a:spcPts val="0"/>
              </a:spcBef>
              <a:spcAft>
                <a:spcPts val="0"/>
              </a:spcAft>
              <a:buSzPts val="1200"/>
              <a:buChar char="-"/>
            </a:pPr>
            <a:r>
              <a:rPr lang="en"/>
              <a:t>Unions are bad</a:t>
            </a:r>
            <a:endParaRPr/>
          </a:p>
          <a:p>
            <a:pPr indent="-304800" lvl="1" marL="914400" rtl="0" algn="l">
              <a:spcBef>
                <a:spcPts val="0"/>
              </a:spcBef>
              <a:spcAft>
                <a:spcPts val="0"/>
              </a:spcAft>
              <a:buSzPts val="1200"/>
              <a:buChar char="-"/>
            </a:pPr>
            <a:r>
              <a:rPr lang="en"/>
              <a:t>Deregulation is good</a:t>
            </a:r>
            <a:endParaRPr/>
          </a:p>
          <a:p>
            <a:pPr indent="-304800" lvl="1" marL="914400" rtl="0" algn="l">
              <a:spcBef>
                <a:spcPts val="0"/>
              </a:spcBef>
              <a:spcAft>
                <a:spcPts val="0"/>
              </a:spcAft>
              <a:buSzPts val="1200"/>
              <a:buChar char="-"/>
            </a:pPr>
            <a:r>
              <a:rPr lang="en"/>
              <a:t>Small government is good</a:t>
            </a:r>
            <a:endParaRPr/>
          </a:p>
          <a:p>
            <a:pPr indent="-304800" lvl="1" marL="914400" rtl="0" algn="l">
              <a:spcBef>
                <a:spcPts val="0"/>
              </a:spcBef>
              <a:spcAft>
                <a:spcPts val="0"/>
              </a:spcAft>
              <a:buSzPts val="1200"/>
              <a:buChar char="-"/>
            </a:pPr>
            <a:r>
              <a:rPr lang="en"/>
              <a:t>Taxing business and wealthy is bad</a:t>
            </a:r>
            <a:endParaRPr/>
          </a:p>
          <a:p>
            <a:pPr indent="-304800" lvl="1" marL="914400" rtl="0" algn="l">
              <a:spcBef>
                <a:spcPts val="0"/>
              </a:spcBef>
              <a:spcAft>
                <a:spcPts val="0"/>
              </a:spcAft>
              <a:buSzPts val="1200"/>
              <a:buChar char="-"/>
            </a:pPr>
            <a:r>
              <a:rPr lang="en"/>
              <a:t>Privatization is good</a:t>
            </a:r>
            <a:endParaRPr/>
          </a:p>
          <a:p>
            <a:pPr indent="-304800" lvl="1" marL="914400" rtl="0" algn="l">
              <a:spcBef>
                <a:spcPts val="0"/>
              </a:spcBef>
              <a:spcAft>
                <a:spcPts val="0"/>
              </a:spcAft>
              <a:buSzPts val="1200"/>
              <a:buChar char="-"/>
            </a:pPr>
            <a:r>
              <a:rPr lang="en"/>
              <a:t>Globalism is good</a:t>
            </a:r>
            <a:endParaRPr/>
          </a:p>
          <a:p>
            <a:pPr indent="-304800" lvl="1" marL="914400" rtl="0" algn="l">
              <a:spcBef>
                <a:spcPts val="0"/>
              </a:spcBef>
              <a:spcAft>
                <a:spcPts val="0"/>
              </a:spcAft>
              <a:buSzPts val="1200"/>
              <a:buChar char="-"/>
            </a:pPr>
            <a:r>
              <a:rPr lang="en"/>
              <a:t>Society does not exist, only individuals and </a:t>
            </a:r>
            <a:r>
              <a:rPr lang="en"/>
              <a:t>families</a:t>
            </a:r>
            <a:endParaRPr/>
          </a:p>
          <a:p>
            <a:pPr indent="-304800" lvl="1" marL="914400" rtl="0" algn="l">
              <a:spcBef>
                <a:spcPts val="0"/>
              </a:spcBef>
              <a:spcAft>
                <a:spcPts val="0"/>
              </a:spcAft>
              <a:buSzPts val="1200"/>
              <a:buChar char="-"/>
            </a:pPr>
            <a:r>
              <a:rPr lang="en"/>
              <a:t>People are fundamentally self-serving</a:t>
            </a:r>
            <a:endParaRPr/>
          </a:p>
          <a:p>
            <a:pPr indent="-317500" lvl="0" marL="457200" rtl="0" algn="l">
              <a:spcBef>
                <a:spcPts val="0"/>
              </a:spcBef>
              <a:spcAft>
                <a:spcPts val="0"/>
              </a:spcAft>
              <a:buClr>
                <a:schemeClr val="accent4"/>
              </a:buClr>
              <a:buSzPts val="1400"/>
              <a:buChar char="-"/>
            </a:pPr>
            <a:r>
              <a:rPr b="1" lang="en">
                <a:solidFill>
                  <a:schemeClr val="accent4"/>
                </a:solidFill>
              </a:rPr>
              <a:t>Response to events:</a:t>
            </a:r>
            <a:endParaRPr b="1">
              <a:solidFill>
                <a:schemeClr val="accent4"/>
              </a:solidFill>
            </a:endParaRPr>
          </a:p>
          <a:p>
            <a:pPr indent="-304800" lvl="1" marL="914400" rtl="0" algn="l">
              <a:spcBef>
                <a:spcPts val="0"/>
              </a:spcBef>
              <a:spcAft>
                <a:spcPts val="0"/>
              </a:spcAft>
              <a:buSzPts val="1200"/>
              <a:buChar char="-"/>
            </a:pPr>
            <a:r>
              <a:rPr lang="en"/>
              <a:t>Oil shocks</a:t>
            </a:r>
            <a:endParaRPr/>
          </a:p>
          <a:p>
            <a:pPr indent="-304800" lvl="1" marL="914400" rtl="0" algn="l">
              <a:spcBef>
                <a:spcPts val="0"/>
              </a:spcBef>
              <a:spcAft>
                <a:spcPts val="0"/>
              </a:spcAft>
              <a:buSzPts val="1200"/>
              <a:buChar char="-"/>
            </a:pPr>
            <a:r>
              <a:rPr lang="en"/>
              <a:t>Inflation, recessions</a:t>
            </a:r>
            <a:endParaRPr/>
          </a:p>
          <a:p>
            <a:pPr indent="-304800" lvl="1" marL="914400" rtl="0" algn="l">
              <a:spcBef>
                <a:spcPts val="0"/>
              </a:spcBef>
              <a:spcAft>
                <a:spcPts val="0"/>
              </a:spcAft>
              <a:buSzPts val="1200"/>
              <a:buChar char="-"/>
            </a:pPr>
            <a:r>
              <a:rPr lang="en"/>
              <a:t>Labor strikes</a:t>
            </a:r>
            <a:endParaRPr/>
          </a:p>
        </p:txBody>
      </p:sp>
      <p:pic>
        <p:nvPicPr>
          <p:cNvPr id="210" name="Google Shape;210;p37"/>
          <p:cNvPicPr preferRelativeResize="0"/>
          <p:nvPr/>
        </p:nvPicPr>
        <p:blipFill>
          <a:blip r:embed="rId3">
            <a:alphaModFix/>
          </a:blip>
          <a:stretch>
            <a:fillRect/>
          </a:stretch>
        </p:blipFill>
        <p:spPr>
          <a:xfrm>
            <a:off x="5078032" y="0"/>
            <a:ext cx="4065965" cy="51433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will kill everyone”</a:t>
            </a:r>
            <a:endParaRPr/>
          </a:p>
        </p:txBody>
      </p:sp>
      <p:sp>
        <p:nvSpPr>
          <p:cNvPr id="216" name="Google Shape;216;p38"/>
          <p:cNvSpPr txBox="1"/>
          <p:nvPr>
            <p:ph idx="1" type="body"/>
          </p:nvPr>
        </p:nvSpPr>
        <p:spPr>
          <a:xfrm>
            <a:off x="0" y="1152475"/>
            <a:ext cx="64767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This is a </a:t>
            </a:r>
            <a:r>
              <a:rPr b="1" lang="en">
                <a:solidFill>
                  <a:schemeClr val="accent4"/>
                </a:solidFill>
              </a:rPr>
              <a:t>fictional narrative</a:t>
            </a:r>
            <a:endParaRPr b="1">
              <a:solidFill>
                <a:schemeClr val="accent4"/>
              </a:solidFill>
            </a:endParaRPr>
          </a:p>
          <a:p>
            <a:pPr indent="-304800" lvl="1" marL="914400" rtl="0" algn="l">
              <a:spcBef>
                <a:spcPts val="0"/>
              </a:spcBef>
              <a:spcAft>
                <a:spcPts val="0"/>
              </a:spcAft>
              <a:buSzPts val="1200"/>
              <a:buChar char="-"/>
            </a:pPr>
            <a:r>
              <a:rPr lang="en"/>
              <a:t>AI hasn’t killed anyone yet (on purpose)</a:t>
            </a:r>
            <a:endParaRPr/>
          </a:p>
          <a:p>
            <a:pPr indent="-304800" lvl="1" marL="914400" rtl="0" algn="l">
              <a:spcBef>
                <a:spcPts val="0"/>
              </a:spcBef>
              <a:spcAft>
                <a:spcPts val="0"/>
              </a:spcAft>
              <a:buSzPts val="1200"/>
              <a:buChar char="-"/>
            </a:pPr>
            <a:r>
              <a:rPr lang="en"/>
              <a:t>Some people argue </a:t>
            </a:r>
            <a:r>
              <a:rPr lang="en">
                <a:solidFill>
                  <a:schemeClr val="dk1"/>
                </a:solidFill>
              </a:rPr>
              <a:t>AI doesn’t even exist yet</a:t>
            </a:r>
            <a:endParaRPr>
              <a:solidFill>
                <a:schemeClr val="dk1"/>
              </a:solidFill>
            </a:endParaRPr>
          </a:p>
          <a:p>
            <a:pPr indent="-304800" lvl="1" marL="914400" rtl="0" algn="l">
              <a:spcBef>
                <a:spcPts val="0"/>
              </a:spcBef>
              <a:spcAft>
                <a:spcPts val="0"/>
              </a:spcAft>
              <a:buSzPts val="1200"/>
              <a:buChar char="-"/>
            </a:pPr>
            <a:r>
              <a:rPr lang="en"/>
              <a:t>Rooted entirely in novels, TV, </a:t>
            </a:r>
            <a:r>
              <a:rPr lang="en"/>
              <a:t>movies</a:t>
            </a:r>
            <a:r>
              <a:rPr lang="en"/>
              <a:t>, and games</a:t>
            </a:r>
            <a:endParaRPr/>
          </a:p>
          <a:p>
            <a:pPr indent="-304800" lvl="1" marL="914400" rtl="0" algn="l">
              <a:spcBef>
                <a:spcPts val="0"/>
              </a:spcBef>
              <a:spcAft>
                <a:spcPts val="0"/>
              </a:spcAft>
              <a:buSzPts val="1200"/>
              <a:buChar char="-"/>
            </a:pPr>
            <a:r>
              <a:rPr lang="en"/>
              <a:t>AI as an extinction risk has… </a:t>
            </a:r>
            <a:r>
              <a:rPr lang="en">
                <a:solidFill>
                  <a:schemeClr val="accent4"/>
                </a:solidFill>
              </a:rPr>
              <a:t>zero actual evidence</a:t>
            </a:r>
            <a:endParaRPr>
              <a:solidFill>
                <a:schemeClr val="accent4"/>
              </a:solidFill>
            </a:endParaRPr>
          </a:p>
          <a:p>
            <a:pPr indent="-317500" lvl="0" marL="457200" rtl="0" algn="l">
              <a:spcBef>
                <a:spcPts val="0"/>
              </a:spcBef>
              <a:spcAft>
                <a:spcPts val="0"/>
              </a:spcAft>
              <a:buClr>
                <a:schemeClr val="dk1"/>
              </a:buClr>
              <a:buSzPts val="1400"/>
              <a:buChar char="-"/>
            </a:pPr>
            <a:r>
              <a:rPr b="1" lang="en">
                <a:solidFill>
                  <a:schemeClr val="dk1"/>
                </a:solidFill>
              </a:rPr>
              <a:t>Who benefits?</a:t>
            </a:r>
            <a:endParaRPr b="1">
              <a:solidFill>
                <a:schemeClr val="dk1"/>
              </a:solidFill>
            </a:endParaRPr>
          </a:p>
          <a:p>
            <a:pPr indent="-304800" lvl="1" marL="914400" rtl="0" algn="l">
              <a:spcBef>
                <a:spcPts val="0"/>
              </a:spcBef>
              <a:spcAft>
                <a:spcPts val="0"/>
              </a:spcAft>
              <a:buSzPts val="1200"/>
              <a:buChar char="-"/>
            </a:pPr>
            <a:r>
              <a:rPr b="1" lang="en">
                <a:solidFill>
                  <a:schemeClr val="accent4"/>
                </a:solidFill>
              </a:rPr>
              <a:t>Businesses</a:t>
            </a:r>
            <a:r>
              <a:rPr b="1" lang="en">
                <a:solidFill>
                  <a:schemeClr val="accent4"/>
                </a:solidFill>
              </a:rPr>
              <a:t> </a:t>
            </a:r>
            <a:r>
              <a:rPr lang="en">
                <a:solidFill>
                  <a:schemeClr val="accent4"/>
                </a:solidFill>
              </a:rPr>
              <a:t>seeking regulatory capture:</a:t>
            </a:r>
            <a:r>
              <a:rPr lang="en"/>
              <a:t> “AI is dangerous so you need to regulate the heck out of it! Trust us!” </a:t>
            </a:r>
            <a:endParaRPr/>
          </a:p>
          <a:p>
            <a:pPr indent="-304800" lvl="1" marL="914400" rtl="0" algn="l">
              <a:spcBef>
                <a:spcPts val="0"/>
              </a:spcBef>
              <a:spcAft>
                <a:spcPts val="0"/>
              </a:spcAft>
              <a:buSzPts val="1200"/>
              <a:buChar char="-"/>
            </a:pPr>
            <a:r>
              <a:rPr b="1" lang="en">
                <a:solidFill>
                  <a:schemeClr val="accent4"/>
                </a:solidFill>
              </a:rPr>
              <a:t>People </a:t>
            </a:r>
            <a:r>
              <a:rPr lang="en">
                <a:solidFill>
                  <a:schemeClr val="accent4"/>
                </a:solidFill>
              </a:rPr>
              <a:t>who make a living </a:t>
            </a:r>
            <a:r>
              <a:rPr lang="en">
                <a:solidFill>
                  <a:schemeClr val="accent4"/>
                </a:solidFill>
              </a:rPr>
              <a:t>extolling</a:t>
            </a:r>
            <a:r>
              <a:rPr lang="en">
                <a:solidFill>
                  <a:schemeClr val="accent4"/>
                </a:solidFill>
              </a:rPr>
              <a:t> the dangers of AI:</a:t>
            </a:r>
            <a:r>
              <a:rPr lang="en"/>
              <a:t> “Trust me, AI is gonna kill everyone, now give me money for a speaking engagement!”</a:t>
            </a:r>
            <a:endParaRPr/>
          </a:p>
          <a:p>
            <a:pPr indent="-304800" lvl="1" marL="914400" rtl="0" algn="l">
              <a:spcBef>
                <a:spcPts val="0"/>
              </a:spcBef>
              <a:spcAft>
                <a:spcPts val="0"/>
              </a:spcAft>
              <a:buSzPts val="1200"/>
              <a:buChar char="-"/>
            </a:pPr>
            <a:r>
              <a:rPr b="1" lang="en">
                <a:solidFill>
                  <a:schemeClr val="accent4"/>
                </a:solidFill>
              </a:rPr>
              <a:t>Governments </a:t>
            </a:r>
            <a:r>
              <a:rPr lang="en">
                <a:solidFill>
                  <a:schemeClr val="accent4"/>
                </a:solidFill>
              </a:rPr>
              <a:t>seeking excuses for more surveillance and control:</a:t>
            </a:r>
            <a:r>
              <a:rPr lang="en"/>
              <a:t> “Well, you said AI is dangerous, so we gotta really crack down for the sake of freedom and safety”</a:t>
            </a:r>
            <a:endParaRPr/>
          </a:p>
        </p:txBody>
      </p:sp>
      <p:pic>
        <p:nvPicPr>
          <p:cNvPr id="217" name="Google Shape;217;p38"/>
          <p:cNvPicPr preferRelativeResize="0"/>
          <p:nvPr/>
        </p:nvPicPr>
        <p:blipFill>
          <a:blip r:embed="rId3">
            <a:alphaModFix/>
          </a:blip>
          <a:stretch>
            <a:fillRect/>
          </a:stretch>
        </p:blipFill>
        <p:spPr>
          <a:xfrm>
            <a:off x="6511964" y="0"/>
            <a:ext cx="2632039"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will fix everything”</a:t>
            </a:r>
            <a:endParaRPr/>
          </a:p>
        </p:txBody>
      </p:sp>
      <p:sp>
        <p:nvSpPr>
          <p:cNvPr id="223" name="Google Shape;223;p39"/>
          <p:cNvSpPr txBox="1"/>
          <p:nvPr>
            <p:ph idx="1" type="body"/>
          </p:nvPr>
        </p:nvSpPr>
        <p:spPr>
          <a:xfrm>
            <a:off x="0" y="1152475"/>
            <a:ext cx="51468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This is </a:t>
            </a:r>
            <a:r>
              <a:rPr i="1" lang="en"/>
              <a:t>also </a:t>
            </a:r>
            <a:r>
              <a:rPr lang="en"/>
              <a:t>a </a:t>
            </a:r>
            <a:r>
              <a:rPr b="1" lang="en">
                <a:solidFill>
                  <a:schemeClr val="accent4"/>
                </a:solidFill>
              </a:rPr>
              <a:t>fictional narrative</a:t>
            </a:r>
            <a:endParaRPr b="1">
              <a:solidFill>
                <a:schemeClr val="accent4"/>
              </a:solidFill>
            </a:endParaRPr>
          </a:p>
          <a:p>
            <a:pPr indent="-304800" lvl="1" marL="914400" rtl="0" algn="l">
              <a:spcBef>
                <a:spcPts val="0"/>
              </a:spcBef>
              <a:spcAft>
                <a:spcPts val="0"/>
              </a:spcAft>
              <a:buSzPts val="1200"/>
              <a:buChar char="-"/>
            </a:pPr>
            <a:r>
              <a:rPr lang="en"/>
              <a:t>AI has only changed a few things so far</a:t>
            </a:r>
            <a:endParaRPr/>
          </a:p>
          <a:p>
            <a:pPr indent="-304800" lvl="1" marL="914400" rtl="0" algn="l">
              <a:spcBef>
                <a:spcPts val="0"/>
              </a:spcBef>
              <a:spcAft>
                <a:spcPts val="0"/>
              </a:spcAft>
              <a:buSzPts val="1200"/>
              <a:buChar char="-"/>
            </a:pPr>
            <a:r>
              <a:rPr lang="en">
                <a:solidFill>
                  <a:schemeClr val="dk1"/>
                </a:solidFill>
              </a:rPr>
              <a:t>Objectively speaking</a:t>
            </a:r>
            <a:r>
              <a:rPr lang="en"/>
              <a:t>, AI has done a lot of harm (Cambridge </a:t>
            </a:r>
            <a:r>
              <a:rPr lang="en"/>
              <a:t>Analytica</a:t>
            </a:r>
            <a:r>
              <a:rPr lang="en"/>
              <a:t>, etc)</a:t>
            </a:r>
            <a:endParaRPr/>
          </a:p>
          <a:p>
            <a:pPr indent="-304800" lvl="1" marL="914400" rtl="0" algn="l">
              <a:spcBef>
                <a:spcPts val="0"/>
              </a:spcBef>
              <a:spcAft>
                <a:spcPts val="0"/>
              </a:spcAft>
              <a:buSzPts val="1200"/>
              <a:buChar char="-"/>
            </a:pPr>
            <a:r>
              <a:rPr lang="en"/>
              <a:t>AI </a:t>
            </a:r>
            <a:r>
              <a:rPr i="1" lang="en"/>
              <a:t>might</a:t>
            </a:r>
            <a:r>
              <a:rPr lang="en"/>
              <a:t> do a lot of good, if we use it correctly</a:t>
            </a:r>
            <a:endParaRPr/>
          </a:p>
          <a:p>
            <a:pPr indent="-304800" lvl="1" marL="914400" rtl="0" algn="l">
              <a:spcBef>
                <a:spcPts val="0"/>
              </a:spcBef>
              <a:spcAft>
                <a:spcPts val="0"/>
              </a:spcAft>
              <a:buClr>
                <a:schemeClr val="accent4"/>
              </a:buClr>
              <a:buSzPts val="1200"/>
              <a:buChar char="-"/>
            </a:pPr>
            <a:r>
              <a:rPr lang="en">
                <a:solidFill>
                  <a:schemeClr val="accent4"/>
                </a:solidFill>
              </a:rPr>
              <a:t>In short: </a:t>
            </a:r>
            <a:r>
              <a:rPr b="1" lang="en">
                <a:solidFill>
                  <a:schemeClr val="accent4"/>
                </a:solidFill>
              </a:rPr>
              <a:t>we </a:t>
            </a:r>
            <a:r>
              <a:rPr b="1" lang="en">
                <a:solidFill>
                  <a:schemeClr val="dk1"/>
                </a:solidFill>
              </a:rPr>
              <a:t>really hope </a:t>
            </a:r>
            <a:r>
              <a:rPr b="1" lang="en">
                <a:solidFill>
                  <a:schemeClr val="accent4"/>
                </a:solidFill>
              </a:rPr>
              <a:t>that AI will do good, but this is a hope and dream, not fact.</a:t>
            </a:r>
            <a:endParaRPr b="1">
              <a:solidFill>
                <a:schemeClr val="accent4"/>
              </a:solidFill>
            </a:endParaRPr>
          </a:p>
          <a:p>
            <a:pPr indent="-317500" lvl="0" marL="457200" rtl="0" algn="l">
              <a:spcBef>
                <a:spcPts val="0"/>
              </a:spcBef>
              <a:spcAft>
                <a:spcPts val="0"/>
              </a:spcAft>
              <a:buClr>
                <a:schemeClr val="dk1"/>
              </a:buClr>
              <a:buSzPts val="1400"/>
              <a:buChar char="-"/>
            </a:pPr>
            <a:r>
              <a:rPr b="1" lang="en">
                <a:solidFill>
                  <a:schemeClr val="dk1"/>
                </a:solidFill>
              </a:rPr>
              <a:t>Who benefits?</a:t>
            </a:r>
            <a:endParaRPr b="1">
              <a:solidFill>
                <a:schemeClr val="dk1"/>
              </a:solidFill>
            </a:endParaRPr>
          </a:p>
          <a:p>
            <a:pPr indent="-304800" lvl="1" marL="914400" rtl="0" algn="l">
              <a:spcBef>
                <a:spcPts val="0"/>
              </a:spcBef>
              <a:spcAft>
                <a:spcPts val="0"/>
              </a:spcAft>
              <a:buSzPts val="1200"/>
              <a:buChar char="-"/>
            </a:pPr>
            <a:r>
              <a:rPr b="1" lang="en">
                <a:solidFill>
                  <a:schemeClr val="accent4"/>
                </a:solidFill>
              </a:rPr>
              <a:t>Businesses </a:t>
            </a:r>
            <a:r>
              <a:rPr lang="en">
                <a:solidFill>
                  <a:schemeClr val="accent4"/>
                </a:solidFill>
              </a:rPr>
              <a:t>seeking </a:t>
            </a:r>
            <a:r>
              <a:rPr lang="en">
                <a:solidFill>
                  <a:schemeClr val="accent4"/>
                </a:solidFill>
              </a:rPr>
              <a:t>deregulation</a:t>
            </a:r>
            <a:r>
              <a:rPr lang="en">
                <a:solidFill>
                  <a:schemeClr val="accent4"/>
                </a:solidFill>
              </a:rPr>
              <a:t> and acceleration:</a:t>
            </a:r>
            <a:r>
              <a:rPr lang="en"/>
              <a:t> “AI is gonna fix everything, trust us! Full speed ahead!” </a:t>
            </a:r>
            <a:endParaRPr/>
          </a:p>
          <a:p>
            <a:pPr indent="-304800" lvl="1" marL="914400" rtl="0" algn="l">
              <a:spcBef>
                <a:spcPts val="0"/>
              </a:spcBef>
              <a:spcAft>
                <a:spcPts val="0"/>
              </a:spcAft>
              <a:buSzPts val="1200"/>
              <a:buChar char="-"/>
            </a:pPr>
            <a:r>
              <a:rPr b="1" lang="en">
                <a:solidFill>
                  <a:schemeClr val="accent4"/>
                </a:solidFill>
              </a:rPr>
              <a:t>People </a:t>
            </a:r>
            <a:r>
              <a:rPr lang="en">
                <a:solidFill>
                  <a:schemeClr val="accent4"/>
                </a:solidFill>
              </a:rPr>
              <a:t>who make a living extolling the values of AI:</a:t>
            </a:r>
            <a:r>
              <a:rPr lang="en"/>
              <a:t> “Here’s 4.89 million ways to make a billion dollars on ChatGPT!!!!”</a:t>
            </a:r>
            <a:endParaRPr/>
          </a:p>
          <a:p>
            <a:pPr indent="-304800" lvl="1" marL="914400" rtl="0" algn="l">
              <a:spcBef>
                <a:spcPts val="0"/>
              </a:spcBef>
              <a:spcAft>
                <a:spcPts val="0"/>
              </a:spcAft>
              <a:buSzPts val="1200"/>
              <a:buChar char="-"/>
            </a:pPr>
            <a:r>
              <a:rPr b="1" lang="en">
                <a:solidFill>
                  <a:schemeClr val="accent4"/>
                </a:solidFill>
              </a:rPr>
              <a:t>Governments </a:t>
            </a:r>
            <a:r>
              <a:rPr lang="en">
                <a:solidFill>
                  <a:schemeClr val="accent4"/>
                </a:solidFill>
              </a:rPr>
              <a:t>seeking new tools and weapons:</a:t>
            </a:r>
            <a:r>
              <a:rPr lang="en"/>
              <a:t> “You mean we can automate drone strikes and surveillance?”</a:t>
            </a:r>
            <a:endParaRPr/>
          </a:p>
        </p:txBody>
      </p:sp>
      <p:pic>
        <p:nvPicPr>
          <p:cNvPr id="224" name="Google Shape;224;p39"/>
          <p:cNvPicPr preferRelativeResize="0"/>
          <p:nvPr/>
        </p:nvPicPr>
        <p:blipFill rotWithShape="1">
          <a:blip r:embed="rId3">
            <a:alphaModFix/>
          </a:blip>
          <a:srcRect b="0" l="2144" r="46047" t="0"/>
          <a:stretch/>
        </p:blipFill>
        <p:spPr>
          <a:xfrm>
            <a:off x="5146752" y="0"/>
            <a:ext cx="399724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“Metacrisis” narrative</a:t>
            </a:r>
            <a:endParaRPr/>
          </a:p>
        </p:txBody>
      </p:sp>
      <p:sp>
        <p:nvSpPr>
          <p:cNvPr id="230" name="Google Shape;230;p40"/>
          <p:cNvSpPr txBox="1"/>
          <p:nvPr>
            <p:ph idx="1" type="body"/>
          </p:nvPr>
        </p:nvSpPr>
        <p:spPr>
          <a:xfrm>
            <a:off x="0" y="1152475"/>
            <a:ext cx="57159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a:solidFill>
                  <a:schemeClr val="dk1"/>
                </a:solidFill>
              </a:rPr>
              <a:t>Assertion: </a:t>
            </a:r>
            <a:r>
              <a:rPr b="1" lang="en" u="sng"/>
              <a:t>All</a:t>
            </a:r>
            <a:r>
              <a:rPr lang="en"/>
              <a:t> calamities are interrelated, connected, and caught in a</a:t>
            </a:r>
            <a:r>
              <a:rPr lang="en">
                <a:solidFill>
                  <a:schemeClr val="accent4"/>
                </a:solidFill>
              </a:rPr>
              <a:t> vicious cycle</a:t>
            </a:r>
            <a:r>
              <a:rPr lang="en"/>
              <a:t>, and it’s all about to </a:t>
            </a:r>
            <a:r>
              <a:rPr b="1" lang="en">
                <a:solidFill>
                  <a:schemeClr val="dk1"/>
                </a:solidFill>
              </a:rPr>
              <a:t>spiral out of control!</a:t>
            </a:r>
            <a:endParaRPr b="1">
              <a:solidFill>
                <a:schemeClr val="dk1"/>
              </a:solidFill>
            </a:endParaRPr>
          </a:p>
          <a:p>
            <a:pPr indent="-304800" lvl="1" marL="914400" rtl="0" algn="l">
              <a:spcBef>
                <a:spcPts val="0"/>
              </a:spcBef>
              <a:spcAft>
                <a:spcPts val="0"/>
              </a:spcAft>
              <a:buSzPts val="1200"/>
              <a:buChar char="-"/>
            </a:pPr>
            <a:r>
              <a:rPr b="1" lang="en">
                <a:solidFill>
                  <a:schemeClr val="accent4"/>
                </a:solidFill>
              </a:rPr>
              <a:t>Environmental crisis: </a:t>
            </a:r>
            <a:r>
              <a:rPr lang="en"/>
              <a:t>collapse, climate change</a:t>
            </a:r>
            <a:endParaRPr/>
          </a:p>
          <a:p>
            <a:pPr indent="-304800" lvl="1" marL="914400" rtl="0" algn="l">
              <a:spcBef>
                <a:spcPts val="0"/>
              </a:spcBef>
              <a:spcAft>
                <a:spcPts val="0"/>
              </a:spcAft>
              <a:buSzPts val="1200"/>
              <a:buChar char="-"/>
            </a:pPr>
            <a:r>
              <a:rPr b="1" lang="en">
                <a:solidFill>
                  <a:schemeClr val="accent4"/>
                </a:solidFill>
              </a:rPr>
              <a:t>Economic crisis:</a:t>
            </a:r>
            <a:r>
              <a:rPr lang="en"/>
              <a:t> inequality, wealth concentration, market failures</a:t>
            </a:r>
            <a:endParaRPr/>
          </a:p>
          <a:p>
            <a:pPr indent="-304800" lvl="1" marL="914400" rtl="0" algn="l">
              <a:spcBef>
                <a:spcPts val="0"/>
              </a:spcBef>
              <a:spcAft>
                <a:spcPts val="0"/>
              </a:spcAft>
              <a:buSzPts val="1200"/>
              <a:buChar char="-"/>
            </a:pPr>
            <a:r>
              <a:rPr b="1" lang="en">
                <a:solidFill>
                  <a:schemeClr val="accent4"/>
                </a:solidFill>
              </a:rPr>
              <a:t>Technology crisis: </a:t>
            </a:r>
            <a:r>
              <a:rPr lang="en"/>
              <a:t>AI, bioweapons, nuclear</a:t>
            </a:r>
            <a:endParaRPr/>
          </a:p>
          <a:p>
            <a:pPr indent="-304800" lvl="1" marL="914400" rtl="0" algn="l">
              <a:spcBef>
                <a:spcPts val="0"/>
              </a:spcBef>
              <a:spcAft>
                <a:spcPts val="0"/>
              </a:spcAft>
              <a:buSzPts val="1200"/>
              <a:buChar char="-"/>
            </a:pPr>
            <a:r>
              <a:rPr b="1" lang="en">
                <a:solidFill>
                  <a:schemeClr val="accent4"/>
                </a:solidFill>
              </a:rPr>
              <a:t>Cultural crisis: </a:t>
            </a:r>
            <a:r>
              <a:rPr lang="en"/>
              <a:t>meaning crisis, patriarchy, etc</a:t>
            </a:r>
            <a:endParaRPr/>
          </a:p>
          <a:p>
            <a:pPr indent="-304800" lvl="1" marL="914400" rtl="0" algn="l">
              <a:spcBef>
                <a:spcPts val="0"/>
              </a:spcBef>
              <a:spcAft>
                <a:spcPts val="0"/>
              </a:spcAft>
              <a:buSzPts val="1200"/>
              <a:buChar char="-"/>
            </a:pPr>
            <a:r>
              <a:rPr b="1" lang="en">
                <a:solidFill>
                  <a:schemeClr val="accent4"/>
                </a:solidFill>
              </a:rPr>
              <a:t>Political crisis: </a:t>
            </a:r>
            <a:r>
              <a:rPr lang="en"/>
              <a:t>alt right, social media, polarization</a:t>
            </a:r>
            <a:endParaRPr/>
          </a:p>
          <a:p>
            <a:pPr indent="-304800" lvl="1" marL="914400" rtl="0" algn="l">
              <a:spcBef>
                <a:spcPts val="0"/>
              </a:spcBef>
              <a:spcAft>
                <a:spcPts val="0"/>
              </a:spcAft>
              <a:buSzPts val="1200"/>
              <a:buChar char="-"/>
            </a:pPr>
            <a:r>
              <a:rPr b="1" lang="en">
                <a:solidFill>
                  <a:schemeClr val="accent4"/>
                </a:solidFill>
              </a:rPr>
              <a:t>Human nature: </a:t>
            </a:r>
            <a:r>
              <a:rPr lang="en"/>
              <a:t>Greed, myopia, etc</a:t>
            </a:r>
            <a:endParaRPr/>
          </a:p>
          <a:p>
            <a:pPr indent="-317500" lvl="0" marL="457200" rtl="0" algn="l">
              <a:spcBef>
                <a:spcPts val="0"/>
              </a:spcBef>
              <a:spcAft>
                <a:spcPts val="0"/>
              </a:spcAft>
              <a:buSzPts val="1400"/>
              <a:buChar char="-"/>
            </a:pPr>
            <a:r>
              <a:rPr lang="en"/>
              <a:t>Remember, this is just a </a:t>
            </a:r>
            <a:r>
              <a:rPr lang="en">
                <a:solidFill>
                  <a:schemeClr val="dk1"/>
                </a:solidFill>
              </a:rPr>
              <a:t>narrative</a:t>
            </a:r>
            <a:r>
              <a:rPr lang="en"/>
              <a:t>, an </a:t>
            </a:r>
            <a:r>
              <a:rPr lang="en">
                <a:solidFill>
                  <a:schemeClr val="dk1"/>
                </a:solidFill>
              </a:rPr>
              <a:t>interpretation </a:t>
            </a:r>
            <a:r>
              <a:rPr lang="en"/>
              <a:t>of </a:t>
            </a:r>
            <a:r>
              <a:rPr lang="en">
                <a:solidFill>
                  <a:schemeClr val="dk1"/>
                </a:solidFill>
              </a:rPr>
              <a:t>evidence</a:t>
            </a:r>
            <a:r>
              <a:rPr lang="en"/>
              <a:t>, accumulated into a </a:t>
            </a:r>
            <a:r>
              <a:rPr lang="en">
                <a:solidFill>
                  <a:schemeClr val="dk1"/>
                </a:solidFill>
              </a:rPr>
              <a:t>belief system</a:t>
            </a:r>
            <a:endParaRPr>
              <a:solidFill>
                <a:schemeClr val="dk1"/>
              </a:solidFill>
            </a:endParaRPr>
          </a:p>
          <a:p>
            <a:pPr indent="-304800" lvl="1" marL="914400" rtl="0" algn="l">
              <a:spcBef>
                <a:spcPts val="0"/>
              </a:spcBef>
              <a:spcAft>
                <a:spcPts val="0"/>
              </a:spcAft>
              <a:buSzPts val="1200"/>
              <a:buChar char="-"/>
            </a:pPr>
            <a:r>
              <a:rPr lang="en"/>
              <a:t>It’s particularly potent because it’s </a:t>
            </a:r>
            <a:r>
              <a:rPr b="1" lang="en">
                <a:solidFill>
                  <a:schemeClr val="accent4"/>
                </a:solidFill>
              </a:rPr>
              <a:t>spooky and scary</a:t>
            </a:r>
            <a:endParaRPr b="1">
              <a:solidFill>
                <a:schemeClr val="accent4"/>
              </a:solidFill>
            </a:endParaRPr>
          </a:p>
          <a:p>
            <a:pPr indent="-304800" lvl="1" marL="914400" rtl="0" algn="l">
              <a:spcBef>
                <a:spcPts val="0"/>
              </a:spcBef>
              <a:spcAft>
                <a:spcPts val="0"/>
              </a:spcAft>
              <a:buClr>
                <a:schemeClr val="dk1"/>
              </a:buClr>
              <a:buSzPts val="1200"/>
              <a:buChar char="-"/>
            </a:pPr>
            <a:r>
              <a:rPr b="1" lang="en">
                <a:solidFill>
                  <a:schemeClr val="dk1"/>
                </a:solidFill>
              </a:rPr>
              <a:t>“If it bleeds it leads”</a:t>
            </a:r>
            <a:endParaRPr b="1">
              <a:solidFill>
                <a:schemeClr val="dk1"/>
              </a:solidFill>
            </a:endParaRPr>
          </a:p>
          <a:p>
            <a:pPr indent="-304800" lvl="1" marL="914400" rtl="0" algn="l">
              <a:spcBef>
                <a:spcPts val="0"/>
              </a:spcBef>
              <a:spcAft>
                <a:spcPts val="0"/>
              </a:spcAft>
              <a:buSzPts val="1200"/>
              <a:buChar char="-"/>
            </a:pPr>
            <a:r>
              <a:rPr lang="en"/>
              <a:t>Uses </a:t>
            </a:r>
            <a:r>
              <a:rPr lang="en">
                <a:solidFill>
                  <a:schemeClr val="accent4"/>
                </a:solidFill>
              </a:rPr>
              <a:t>mythic </a:t>
            </a:r>
            <a:r>
              <a:rPr lang="en"/>
              <a:t>and </a:t>
            </a:r>
            <a:r>
              <a:rPr lang="en">
                <a:solidFill>
                  <a:schemeClr val="accent4"/>
                </a:solidFill>
              </a:rPr>
              <a:t>demonic iconography </a:t>
            </a:r>
            <a:r>
              <a:rPr lang="en"/>
              <a:t>(Moloch)</a:t>
            </a:r>
            <a:endParaRPr/>
          </a:p>
          <a:p>
            <a:pPr indent="-304800" lvl="1" marL="914400" rtl="0" algn="l">
              <a:spcBef>
                <a:spcPts val="0"/>
              </a:spcBef>
              <a:spcAft>
                <a:spcPts val="0"/>
              </a:spcAft>
              <a:buClr>
                <a:schemeClr val="dk1"/>
              </a:buClr>
              <a:buSzPts val="1200"/>
              <a:buChar char="-"/>
            </a:pPr>
            <a:r>
              <a:rPr b="1" i="1" lang="en">
                <a:solidFill>
                  <a:schemeClr val="dk1"/>
                </a:solidFill>
              </a:rPr>
              <a:t>The Metacrisis is a </a:t>
            </a:r>
            <a:r>
              <a:rPr b="1" i="1" lang="en">
                <a:solidFill>
                  <a:schemeClr val="accent5"/>
                </a:solidFill>
              </a:rPr>
              <a:t>failed attempt </a:t>
            </a:r>
            <a:r>
              <a:rPr b="1" i="1" lang="en">
                <a:solidFill>
                  <a:schemeClr val="dk1"/>
                </a:solidFill>
              </a:rPr>
              <a:t>at hypernarrative</a:t>
            </a:r>
            <a:endParaRPr b="1" i="1">
              <a:solidFill>
                <a:schemeClr val="dk1"/>
              </a:solidFill>
            </a:endParaRPr>
          </a:p>
        </p:txBody>
      </p:sp>
      <p:pic>
        <p:nvPicPr>
          <p:cNvPr id="231" name="Google Shape;231;p40"/>
          <p:cNvPicPr preferRelativeResize="0"/>
          <p:nvPr/>
        </p:nvPicPr>
        <p:blipFill>
          <a:blip r:embed="rId3">
            <a:alphaModFix/>
          </a:blip>
          <a:stretch>
            <a:fillRect/>
          </a:stretch>
        </p:blipFill>
        <p:spPr>
          <a:xfrm>
            <a:off x="5715832" y="0"/>
            <a:ext cx="3428170"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Narratives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narratives?</a:t>
            </a:r>
            <a:endParaRPr/>
          </a:p>
        </p:txBody>
      </p:sp>
      <p:sp>
        <p:nvSpPr>
          <p:cNvPr id="71" name="Google Shape;71;p16"/>
          <p:cNvSpPr txBox="1"/>
          <p:nvPr>
            <p:ph idx="1" type="body"/>
          </p:nvPr>
        </p:nvSpPr>
        <p:spPr>
          <a:xfrm>
            <a:off x="0" y="1152475"/>
            <a:ext cx="5512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“Narratives are stories we use to make sense of the world”</a:t>
            </a:r>
            <a:endParaRPr b="1">
              <a:solidFill>
                <a:schemeClr val="dk1"/>
              </a:solidFill>
            </a:endParaRPr>
          </a:p>
          <a:p>
            <a:pPr indent="-342900" lvl="0" marL="457200" rtl="0" algn="l">
              <a:spcBef>
                <a:spcPts val="1200"/>
              </a:spcBef>
              <a:spcAft>
                <a:spcPts val="0"/>
              </a:spcAft>
              <a:buSzPts val="1800"/>
              <a:buChar char="-"/>
            </a:pPr>
            <a:r>
              <a:rPr lang="en">
                <a:solidFill>
                  <a:schemeClr val="accent4"/>
                </a:solidFill>
              </a:rPr>
              <a:t>Mythic </a:t>
            </a:r>
            <a:r>
              <a:rPr lang="en"/>
              <a:t>and </a:t>
            </a:r>
            <a:r>
              <a:rPr lang="en">
                <a:solidFill>
                  <a:schemeClr val="accent4"/>
                </a:solidFill>
              </a:rPr>
              <a:t>religious </a:t>
            </a:r>
            <a:r>
              <a:rPr lang="en"/>
              <a:t>narratives (cosmogonic)</a:t>
            </a:r>
            <a:endParaRPr/>
          </a:p>
          <a:p>
            <a:pPr indent="-342900" lvl="0" marL="457200" rtl="0" algn="l">
              <a:spcBef>
                <a:spcPts val="0"/>
              </a:spcBef>
              <a:spcAft>
                <a:spcPts val="0"/>
              </a:spcAft>
              <a:buSzPts val="1800"/>
              <a:buChar char="-"/>
            </a:pPr>
            <a:r>
              <a:rPr lang="en">
                <a:solidFill>
                  <a:schemeClr val="accent4"/>
                </a:solidFill>
              </a:rPr>
              <a:t>Cautionary </a:t>
            </a:r>
            <a:r>
              <a:rPr lang="en"/>
              <a:t>tales and </a:t>
            </a:r>
            <a:r>
              <a:rPr lang="en">
                <a:solidFill>
                  <a:schemeClr val="accent4"/>
                </a:solidFill>
              </a:rPr>
              <a:t>parables</a:t>
            </a:r>
            <a:endParaRPr>
              <a:solidFill>
                <a:schemeClr val="accent4"/>
              </a:solidFill>
            </a:endParaRPr>
          </a:p>
          <a:p>
            <a:pPr indent="-342900" lvl="0" marL="457200" rtl="0" algn="l">
              <a:spcBef>
                <a:spcPts val="0"/>
              </a:spcBef>
              <a:spcAft>
                <a:spcPts val="0"/>
              </a:spcAft>
              <a:buSzPts val="1800"/>
              <a:buChar char="-"/>
            </a:pPr>
            <a:r>
              <a:rPr lang="en"/>
              <a:t>Cultural </a:t>
            </a:r>
            <a:r>
              <a:rPr lang="en">
                <a:solidFill>
                  <a:schemeClr val="accent4"/>
                </a:solidFill>
              </a:rPr>
              <a:t>memory </a:t>
            </a:r>
            <a:r>
              <a:rPr lang="en"/>
              <a:t>and </a:t>
            </a:r>
            <a:r>
              <a:rPr lang="en">
                <a:solidFill>
                  <a:schemeClr val="accent4"/>
                </a:solidFill>
              </a:rPr>
              <a:t>values</a:t>
            </a:r>
            <a:endParaRPr>
              <a:solidFill>
                <a:schemeClr val="accent4"/>
              </a:solidFill>
            </a:endParaRPr>
          </a:p>
          <a:p>
            <a:pPr indent="-342900" lvl="0" marL="457200" rtl="0" algn="l">
              <a:spcBef>
                <a:spcPts val="0"/>
              </a:spcBef>
              <a:spcAft>
                <a:spcPts val="0"/>
              </a:spcAft>
              <a:buSzPts val="1800"/>
              <a:buChar char="-"/>
            </a:pPr>
            <a:r>
              <a:rPr lang="en">
                <a:solidFill>
                  <a:schemeClr val="accent4"/>
                </a:solidFill>
              </a:rPr>
              <a:t>Social </a:t>
            </a:r>
            <a:r>
              <a:rPr lang="en"/>
              <a:t>commentary and </a:t>
            </a:r>
            <a:r>
              <a:rPr lang="en">
                <a:solidFill>
                  <a:schemeClr val="accent4"/>
                </a:solidFill>
              </a:rPr>
              <a:t>politics</a:t>
            </a:r>
            <a:endParaRPr>
              <a:solidFill>
                <a:schemeClr val="accent4"/>
              </a:solidFill>
            </a:endParaRPr>
          </a:p>
          <a:p>
            <a:pPr indent="-342900" lvl="0" marL="457200" rtl="0" algn="l">
              <a:spcBef>
                <a:spcPts val="0"/>
              </a:spcBef>
              <a:spcAft>
                <a:spcPts val="0"/>
              </a:spcAft>
              <a:buSzPts val="1800"/>
              <a:buChar char="-"/>
            </a:pPr>
            <a:r>
              <a:rPr lang="en">
                <a:solidFill>
                  <a:schemeClr val="accent4"/>
                </a:solidFill>
              </a:rPr>
              <a:t>Explicative </a:t>
            </a:r>
            <a:r>
              <a:rPr lang="en"/>
              <a:t>narratives (science)</a:t>
            </a:r>
            <a:endParaRPr/>
          </a:p>
        </p:txBody>
      </p:sp>
      <p:pic>
        <p:nvPicPr>
          <p:cNvPr id="72" name="Google Shape;72;p16"/>
          <p:cNvPicPr preferRelativeResize="0"/>
          <p:nvPr/>
        </p:nvPicPr>
        <p:blipFill>
          <a:blip r:embed="rId3">
            <a:alphaModFix/>
          </a:blip>
          <a:stretch>
            <a:fillRect/>
          </a:stretch>
        </p:blipFill>
        <p:spPr>
          <a:xfrm>
            <a:off x="5512697" y="0"/>
            <a:ext cx="36313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 of Human Cognition</a:t>
            </a:r>
            <a:endParaRPr/>
          </a:p>
        </p:txBody>
      </p:sp>
      <p:sp>
        <p:nvSpPr>
          <p:cNvPr id="78" name="Google Shape;78;p17"/>
          <p:cNvSpPr txBox="1"/>
          <p:nvPr>
            <p:ph idx="1" type="body"/>
          </p:nvPr>
        </p:nvSpPr>
        <p:spPr>
          <a:xfrm>
            <a:off x="0" y="1152475"/>
            <a:ext cx="57159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b="1" lang="en">
                <a:solidFill>
                  <a:schemeClr val="accent4"/>
                </a:solidFill>
              </a:rPr>
              <a:t>300k Years Ago - Baseline Capacity</a:t>
            </a:r>
            <a:endParaRPr b="1">
              <a:solidFill>
                <a:schemeClr val="accent4"/>
              </a:solidFill>
            </a:endParaRPr>
          </a:p>
          <a:p>
            <a:pPr indent="-304800" lvl="1" marL="914400" rtl="0" algn="l">
              <a:spcBef>
                <a:spcPts val="0"/>
              </a:spcBef>
              <a:spcAft>
                <a:spcPts val="0"/>
              </a:spcAft>
              <a:buSzPts val="1200"/>
              <a:buAutoNum type="alphaLcPeriod"/>
            </a:pPr>
            <a:r>
              <a:rPr lang="en">
                <a:solidFill>
                  <a:schemeClr val="dk1"/>
                </a:solidFill>
              </a:rPr>
              <a:t>Phenotypically modern </a:t>
            </a:r>
            <a:r>
              <a:rPr lang="en"/>
              <a:t>humans emerge</a:t>
            </a:r>
            <a:endParaRPr/>
          </a:p>
          <a:p>
            <a:pPr indent="-304800" lvl="1" marL="914400" rtl="0" algn="l">
              <a:spcBef>
                <a:spcPts val="0"/>
              </a:spcBef>
              <a:spcAft>
                <a:spcPts val="0"/>
              </a:spcAft>
              <a:buSzPts val="1200"/>
              <a:buAutoNum type="alphaLcPeriod"/>
            </a:pPr>
            <a:r>
              <a:rPr lang="en"/>
              <a:t>W</a:t>
            </a:r>
            <a:r>
              <a:rPr lang="en"/>
              <a:t>e haven’t changed much </a:t>
            </a:r>
            <a:r>
              <a:rPr lang="en">
                <a:solidFill>
                  <a:schemeClr val="dk1"/>
                </a:solidFill>
              </a:rPr>
              <a:t>p</a:t>
            </a:r>
            <a:r>
              <a:rPr lang="en">
                <a:solidFill>
                  <a:schemeClr val="dk1"/>
                </a:solidFill>
              </a:rPr>
              <a:t>hysically </a:t>
            </a:r>
            <a:r>
              <a:rPr lang="en"/>
              <a:t>or </a:t>
            </a:r>
            <a:r>
              <a:rPr lang="en">
                <a:solidFill>
                  <a:schemeClr val="dk1"/>
                </a:solidFill>
              </a:rPr>
              <a:t>structurally</a:t>
            </a:r>
            <a:endParaRPr>
              <a:solidFill>
                <a:schemeClr val="dk1"/>
              </a:solidFill>
            </a:endParaRPr>
          </a:p>
          <a:p>
            <a:pPr indent="-304800" lvl="1" marL="914400" rtl="0" algn="l">
              <a:spcBef>
                <a:spcPts val="0"/>
              </a:spcBef>
              <a:spcAft>
                <a:spcPts val="0"/>
              </a:spcAft>
              <a:buSzPts val="1200"/>
              <a:buAutoNum type="alphaLcPeriod"/>
            </a:pPr>
            <a:r>
              <a:rPr lang="en"/>
              <a:t>Therefore, </a:t>
            </a:r>
            <a:r>
              <a:rPr i="1" lang="en">
                <a:solidFill>
                  <a:schemeClr val="dk1"/>
                </a:solidFill>
              </a:rPr>
              <a:t>maybe </a:t>
            </a:r>
            <a:r>
              <a:rPr lang="en"/>
              <a:t>we already had the </a:t>
            </a:r>
            <a:r>
              <a:rPr lang="en">
                <a:solidFill>
                  <a:schemeClr val="dk1"/>
                </a:solidFill>
              </a:rPr>
              <a:t>capacity all along</a:t>
            </a:r>
            <a:endParaRPr>
              <a:solidFill>
                <a:schemeClr val="dk1"/>
              </a:solidFill>
            </a:endParaRPr>
          </a:p>
          <a:p>
            <a:pPr indent="-317500" lvl="0" marL="457200" rtl="0" algn="l">
              <a:spcBef>
                <a:spcPts val="0"/>
              </a:spcBef>
              <a:spcAft>
                <a:spcPts val="0"/>
              </a:spcAft>
              <a:buClr>
                <a:schemeClr val="accent4"/>
              </a:buClr>
              <a:buSzPts val="1400"/>
              <a:buAutoNum type="arabicPeriod"/>
            </a:pPr>
            <a:r>
              <a:rPr b="1" lang="en">
                <a:solidFill>
                  <a:schemeClr val="accent4"/>
                </a:solidFill>
              </a:rPr>
              <a:t>70k Years Ago - Abstract Thought</a:t>
            </a:r>
            <a:endParaRPr b="1">
              <a:solidFill>
                <a:schemeClr val="accent4"/>
              </a:solidFill>
            </a:endParaRPr>
          </a:p>
          <a:p>
            <a:pPr indent="-304800" lvl="1" marL="914400" rtl="0" algn="l">
              <a:spcBef>
                <a:spcPts val="0"/>
              </a:spcBef>
              <a:spcAft>
                <a:spcPts val="0"/>
              </a:spcAft>
              <a:buSzPts val="1200"/>
              <a:buAutoNum type="alphaLcPeriod"/>
            </a:pPr>
            <a:r>
              <a:rPr lang="en"/>
              <a:t>“Cognitive Revolution” happened</a:t>
            </a:r>
            <a:endParaRPr/>
          </a:p>
          <a:p>
            <a:pPr indent="-304800" lvl="1" marL="914400" rtl="0" algn="l">
              <a:spcBef>
                <a:spcPts val="0"/>
              </a:spcBef>
              <a:spcAft>
                <a:spcPts val="0"/>
              </a:spcAft>
              <a:buSzPts val="1200"/>
              <a:buAutoNum type="alphaLcPeriod"/>
            </a:pPr>
            <a:r>
              <a:rPr lang="en">
                <a:solidFill>
                  <a:schemeClr val="dk1"/>
                </a:solidFill>
              </a:rPr>
              <a:t>Lascaux</a:t>
            </a:r>
            <a:r>
              <a:rPr lang="en">
                <a:solidFill>
                  <a:schemeClr val="dk1"/>
                </a:solidFill>
              </a:rPr>
              <a:t> </a:t>
            </a:r>
            <a:r>
              <a:rPr lang="en"/>
              <a:t>cave primary example (40k years ago)</a:t>
            </a:r>
            <a:endParaRPr/>
          </a:p>
          <a:p>
            <a:pPr indent="-304800" lvl="1" marL="914400" rtl="0" algn="l">
              <a:spcBef>
                <a:spcPts val="0"/>
              </a:spcBef>
              <a:spcAft>
                <a:spcPts val="0"/>
              </a:spcAft>
              <a:buSzPts val="1200"/>
              <a:buAutoNum type="alphaLcPeriod"/>
            </a:pPr>
            <a:r>
              <a:rPr lang="en"/>
              <a:t>Artifacts become significantly more </a:t>
            </a:r>
            <a:r>
              <a:rPr lang="en">
                <a:solidFill>
                  <a:schemeClr val="dk1"/>
                </a:solidFill>
              </a:rPr>
              <a:t>sophisticated</a:t>
            </a:r>
            <a:endParaRPr>
              <a:solidFill>
                <a:schemeClr val="dk1"/>
              </a:solidFill>
            </a:endParaRPr>
          </a:p>
          <a:p>
            <a:pPr indent="-304800" lvl="1" marL="914400" rtl="0" algn="l">
              <a:spcBef>
                <a:spcPts val="0"/>
              </a:spcBef>
              <a:spcAft>
                <a:spcPts val="0"/>
              </a:spcAft>
              <a:buSzPts val="1200"/>
              <a:buAutoNum type="alphaLcPeriod"/>
            </a:pPr>
            <a:r>
              <a:rPr lang="en"/>
              <a:t>Artifacts also </a:t>
            </a:r>
            <a:r>
              <a:rPr lang="en">
                <a:solidFill>
                  <a:schemeClr val="dk1"/>
                </a:solidFill>
              </a:rPr>
              <a:t>traveled </a:t>
            </a:r>
            <a:r>
              <a:rPr lang="en"/>
              <a:t>much further than before</a:t>
            </a:r>
            <a:endParaRPr/>
          </a:p>
          <a:p>
            <a:pPr indent="-304800" lvl="1" marL="914400" rtl="0" algn="l">
              <a:spcBef>
                <a:spcPts val="0"/>
              </a:spcBef>
              <a:spcAft>
                <a:spcPts val="0"/>
              </a:spcAft>
              <a:buSzPts val="1200"/>
              <a:buAutoNum type="alphaLcPeriod"/>
            </a:pPr>
            <a:r>
              <a:rPr lang="en"/>
              <a:t>Art becomes more </a:t>
            </a:r>
            <a:r>
              <a:rPr lang="en">
                <a:solidFill>
                  <a:schemeClr val="dk1"/>
                </a:solidFill>
              </a:rPr>
              <a:t>abstract </a:t>
            </a:r>
            <a:r>
              <a:rPr lang="en"/>
              <a:t>(things that don’t exist, e.g. </a:t>
            </a:r>
            <a:r>
              <a:rPr lang="en">
                <a:solidFill>
                  <a:schemeClr val="dk1"/>
                </a:solidFill>
              </a:rPr>
              <a:t>fiction</a:t>
            </a:r>
            <a:r>
              <a:rPr lang="en"/>
              <a:t>)</a:t>
            </a:r>
            <a:endParaRPr/>
          </a:p>
          <a:p>
            <a:pPr indent="-317500" lvl="0" marL="457200" rtl="0" algn="l">
              <a:spcBef>
                <a:spcPts val="0"/>
              </a:spcBef>
              <a:spcAft>
                <a:spcPts val="0"/>
              </a:spcAft>
              <a:buClr>
                <a:schemeClr val="accent4"/>
              </a:buClr>
              <a:buSzPts val="1400"/>
              <a:buAutoNum type="arabicPeriod"/>
            </a:pPr>
            <a:r>
              <a:rPr b="1" lang="en">
                <a:solidFill>
                  <a:schemeClr val="accent4"/>
                </a:solidFill>
              </a:rPr>
              <a:t>12k Years Ago - Systemizing Behaviors</a:t>
            </a:r>
            <a:endParaRPr b="1">
              <a:solidFill>
                <a:schemeClr val="accent4"/>
              </a:solidFill>
            </a:endParaRPr>
          </a:p>
          <a:p>
            <a:pPr indent="-304800" lvl="1" marL="914400" rtl="0" algn="l">
              <a:spcBef>
                <a:spcPts val="0"/>
              </a:spcBef>
              <a:spcAft>
                <a:spcPts val="0"/>
              </a:spcAft>
              <a:buSzPts val="1200"/>
              <a:buAutoNum type="alphaLcPeriod"/>
            </a:pPr>
            <a:r>
              <a:rPr lang="en"/>
              <a:t>End of the Younger Dryas period (</a:t>
            </a:r>
            <a:r>
              <a:rPr lang="en">
                <a:solidFill>
                  <a:schemeClr val="dk1"/>
                </a:solidFill>
              </a:rPr>
              <a:t>ice</a:t>
            </a:r>
            <a:r>
              <a:rPr lang="en"/>
              <a:t> </a:t>
            </a:r>
            <a:r>
              <a:rPr lang="en">
                <a:solidFill>
                  <a:schemeClr val="dk1"/>
                </a:solidFill>
              </a:rPr>
              <a:t>age</a:t>
            </a:r>
            <a:r>
              <a:rPr lang="en"/>
              <a:t>)</a:t>
            </a:r>
            <a:endParaRPr/>
          </a:p>
          <a:p>
            <a:pPr indent="-304800" lvl="1" marL="914400" rtl="0" algn="l">
              <a:spcBef>
                <a:spcPts val="0"/>
              </a:spcBef>
              <a:spcAft>
                <a:spcPts val="0"/>
              </a:spcAft>
              <a:buSzPts val="1200"/>
              <a:buAutoNum type="alphaLcPeriod"/>
            </a:pPr>
            <a:r>
              <a:rPr lang="en"/>
              <a:t>Foundation of permanent </a:t>
            </a:r>
            <a:r>
              <a:rPr lang="en">
                <a:solidFill>
                  <a:schemeClr val="dk1"/>
                </a:solidFill>
              </a:rPr>
              <a:t>settlements</a:t>
            </a:r>
            <a:endParaRPr>
              <a:solidFill>
                <a:schemeClr val="dk1"/>
              </a:solidFill>
            </a:endParaRPr>
          </a:p>
          <a:p>
            <a:pPr indent="-304800" lvl="1" marL="914400" rtl="0" algn="l">
              <a:spcBef>
                <a:spcPts val="0"/>
              </a:spcBef>
              <a:spcAft>
                <a:spcPts val="0"/>
              </a:spcAft>
              <a:buSzPts val="1200"/>
              <a:buAutoNum type="alphaLcPeriod"/>
            </a:pPr>
            <a:r>
              <a:rPr lang="en"/>
              <a:t>Rise of </a:t>
            </a:r>
            <a:r>
              <a:rPr lang="en">
                <a:solidFill>
                  <a:schemeClr val="dk1"/>
                </a:solidFill>
              </a:rPr>
              <a:t>agriculture </a:t>
            </a:r>
            <a:r>
              <a:rPr lang="en"/>
              <a:t>and domestication, transition from hunters</a:t>
            </a:r>
            <a:endParaRPr/>
          </a:p>
          <a:p>
            <a:pPr indent="-304800" lvl="1" marL="914400" rtl="0" algn="l">
              <a:spcBef>
                <a:spcPts val="0"/>
              </a:spcBef>
              <a:spcAft>
                <a:spcPts val="0"/>
              </a:spcAft>
              <a:buSzPts val="1200"/>
              <a:buAutoNum type="alphaLcPeriod"/>
            </a:pPr>
            <a:r>
              <a:rPr lang="en">
                <a:solidFill>
                  <a:schemeClr val="dk1"/>
                </a:solidFill>
              </a:rPr>
              <a:t>Mythology </a:t>
            </a:r>
            <a:r>
              <a:rPr lang="en"/>
              <a:t>and </a:t>
            </a:r>
            <a:r>
              <a:rPr lang="en">
                <a:solidFill>
                  <a:schemeClr val="dk1"/>
                </a:solidFill>
              </a:rPr>
              <a:t>religion </a:t>
            </a:r>
            <a:r>
              <a:rPr lang="en"/>
              <a:t>become much bigger (</a:t>
            </a:r>
            <a:r>
              <a:rPr lang="en">
                <a:solidFill>
                  <a:schemeClr val="dk1"/>
                </a:solidFill>
              </a:rPr>
              <a:t>Gobekli Tepe</a:t>
            </a:r>
            <a:r>
              <a:rPr lang="en"/>
              <a:t>)</a:t>
            </a:r>
            <a:endParaRPr/>
          </a:p>
          <a:p>
            <a:pPr indent="-304800" lvl="1" marL="914400" rtl="0" algn="l">
              <a:spcBef>
                <a:spcPts val="0"/>
              </a:spcBef>
              <a:spcAft>
                <a:spcPts val="0"/>
              </a:spcAft>
              <a:buSzPts val="1200"/>
              <a:buAutoNum type="alphaLcPeriod"/>
            </a:pPr>
            <a:r>
              <a:rPr lang="en"/>
              <a:t>Increasingly sophisticated social </a:t>
            </a:r>
            <a:r>
              <a:rPr lang="en">
                <a:solidFill>
                  <a:schemeClr val="dk1"/>
                </a:solidFill>
              </a:rPr>
              <a:t>structures</a:t>
            </a:r>
            <a:endParaRPr>
              <a:solidFill>
                <a:schemeClr val="dk1"/>
              </a:solidFill>
            </a:endParaRPr>
          </a:p>
          <a:p>
            <a:pPr indent="-304800" lvl="1" marL="914400" rtl="0" algn="l">
              <a:spcBef>
                <a:spcPts val="0"/>
              </a:spcBef>
              <a:spcAft>
                <a:spcPts val="0"/>
              </a:spcAft>
              <a:buSzPts val="1200"/>
              <a:buAutoNum type="alphaLcPeriod"/>
            </a:pPr>
            <a:r>
              <a:rPr lang="en">
                <a:solidFill>
                  <a:schemeClr val="dk1"/>
                </a:solidFill>
              </a:rPr>
              <a:t>Writing </a:t>
            </a:r>
            <a:r>
              <a:rPr lang="en"/>
              <a:t>and more formal </a:t>
            </a:r>
            <a:r>
              <a:rPr lang="en">
                <a:solidFill>
                  <a:schemeClr val="dk1"/>
                </a:solidFill>
              </a:rPr>
              <a:t>systems</a:t>
            </a:r>
            <a:endParaRPr>
              <a:solidFill>
                <a:schemeClr val="dk1"/>
              </a:solidFill>
            </a:endParaRPr>
          </a:p>
        </p:txBody>
      </p:sp>
      <p:pic>
        <p:nvPicPr>
          <p:cNvPr id="79" name="Google Shape;79;p17"/>
          <p:cNvPicPr preferRelativeResize="0"/>
          <p:nvPr/>
        </p:nvPicPr>
        <p:blipFill>
          <a:blip r:embed="rId3">
            <a:alphaModFix/>
          </a:blip>
          <a:stretch>
            <a:fillRect/>
          </a:stretch>
        </p:blipFill>
        <p:spPr>
          <a:xfrm>
            <a:off x="5715832" y="0"/>
            <a:ext cx="3428170"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Forces of Human Intellect</a:t>
            </a:r>
            <a:endParaRPr/>
          </a:p>
        </p:txBody>
      </p:sp>
      <p:sp>
        <p:nvSpPr>
          <p:cNvPr id="85" name="Google Shape;85;p18"/>
          <p:cNvSpPr txBox="1"/>
          <p:nvPr>
            <p:ph idx="1" type="body"/>
          </p:nvPr>
        </p:nvSpPr>
        <p:spPr>
          <a:xfrm>
            <a:off x="0" y="1152475"/>
            <a:ext cx="57159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b="1" lang="en">
                <a:solidFill>
                  <a:schemeClr val="accent4"/>
                </a:solidFill>
              </a:rPr>
              <a:t>Curiosity: </a:t>
            </a:r>
            <a:r>
              <a:rPr lang="en"/>
              <a:t>Many animals are curious. Curiosity is an </a:t>
            </a:r>
            <a:r>
              <a:rPr lang="en">
                <a:solidFill>
                  <a:schemeClr val="dk1"/>
                </a:solidFill>
              </a:rPr>
              <a:t>impulse </a:t>
            </a:r>
            <a:r>
              <a:rPr lang="en"/>
              <a:t>to gain more knowledge through </a:t>
            </a:r>
            <a:r>
              <a:rPr lang="en">
                <a:solidFill>
                  <a:schemeClr val="dk1"/>
                </a:solidFill>
              </a:rPr>
              <a:t>exploration</a:t>
            </a:r>
            <a:r>
              <a:rPr lang="en"/>
              <a:t>, trial, and experimentation.</a:t>
            </a:r>
            <a:endParaRPr/>
          </a:p>
          <a:p>
            <a:pPr indent="-317500" lvl="0" marL="457200" rtl="0" algn="l">
              <a:spcBef>
                <a:spcPts val="0"/>
              </a:spcBef>
              <a:spcAft>
                <a:spcPts val="0"/>
              </a:spcAft>
              <a:buSzPts val="1400"/>
              <a:buAutoNum type="arabicPeriod"/>
            </a:pPr>
            <a:r>
              <a:rPr b="1" lang="en">
                <a:solidFill>
                  <a:schemeClr val="accent4"/>
                </a:solidFill>
              </a:rPr>
              <a:t>Systematic Sensemaking: </a:t>
            </a:r>
            <a:r>
              <a:rPr lang="en"/>
              <a:t>This goes beyond basic curiosity and applies </a:t>
            </a:r>
            <a:r>
              <a:rPr lang="en">
                <a:solidFill>
                  <a:schemeClr val="dk1"/>
                </a:solidFill>
              </a:rPr>
              <a:t>system</a:t>
            </a:r>
            <a:r>
              <a:rPr lang="en"/>
              <a:t>, </a:t>
            </a:r>
            <a:r>
              <a:rPr lang="en">
                <a:solidFill>
                  <a:schemeClr val="dk1"/>
                </a:solidFill>
              </a:rPr>
              <a:t>rules</a:t>
            </a:r>
            <a:r>
              <a:rPr lang="en"/>
              <a:t>, </a:t>
            </a:r>
            <a:r>
              <a:rPr lang="en">
                <a:solidFill>
                  <a:schemeClr val="dk1"/>
                </a:solidFill>
              </a:rPr>
              <a:t>structure</a:t>
            </a:r>
            <a:r>
              <a:rPr lang="en"/>
              <a:t>, and rigor to </a:t>
            </a:r>
            <a:r>
              <a:rPr lang="en">
                <a:solidFill>
                  <a:schemeClr val="dk1"/>
                </a:solidFill>
              </a:rPr>
              <a:t>making sense </a:t>
            </a:r>
            <a:r>
              <a:rPr lang="en"/>
              <a:t>of the </a:t>
            </a:r>
            <a:r>
              <a:rPr lang="en"/>
              <a:t>world</a:t>
            </a:r>
            <a:r>
              <a:rPr lang="en"/>
              <a:t>. </a:t>
            </a:r>
            <a:endParaRPr/>
          </a:p>
          <a:p>
            <a:pPr indent="-317500" lvl="0" marL="457200" rtl="0" algn="l">
              <a:spcBef>
                <a:spcPts val="0"/>
              </a:spcBef>
              <a:spcAft>
                <a:spcPts val="0"/>
              </a:spcAft>
              <a:buSzPts val="1400"/>
              <a:buAutoNum type="arabicPeriod"/>
            </a:pPr>
            <a:r>
              <a:rPr b="1" lang="en">
                <a:solidFill>
                  <a:schemeClr val="accent4"/>
                </a:solidFill>
              </a:rPr>
              <a:t>Cognitive Dissonance: </a:t>
            </a:r>
            <a:r>
              <a:rPr lang="en"/>
              <a:t>This is the </a:t>
            </a:r>
            <a:r>
              <a:rPr lang="en">
                <a:solidFill>
                  <a:schemeClr val="dk1"/>
                </a:solidFill>
              </a:rPr>
              <a:t>unpleasant sensation </a:t>
            </a:r>
            <a:r>
              <a:rPr lang="en"/>
              <a:t>when we cannot </a:t>
            </a:r>
            <a:r>
              <a:rPr lang="en">
                <a:solidFill>
                  <a:schemeClr val="dk1"/>
                </a:solidFill>
              </a:rPr>
              <a:t>reconcile </a:t>
            </a:r>
            <a:r>
              <a:rPr lang="en"/>
              <a:t>two or more ideas, facts, beliefs, narratives, etc. It compels us to </a:t>
            </a:r>
            <a:r>
              <a:rPr lang="en">
                <a:solidFill>
                  <a:schemeClr val="accent4"/>
                </a:solidFill>
              </a:rPr>
              <a:t>figure stuff out</a:t>
            </a:r>
            <a:r>
              <a:rPr lang="en"/>
              <a:t>.</a:t>
            </a:r>
            <a:endParaRPr/>
          </a:p>
          <a:p>
            <a:pPr indent="0" lvl="0" marL="0" rtl="0" algn="l">
              <a:spcBef>
                <a:spcPts val="1200"/>
              </a:spcBef>
              <a:spcAft>
                <a:spcPts val="1200"/>
              </a:spcAft>
              <a:buNone/>
            </a:pPr>
            <a:r>
              <a:rPr lang="en"/>
              <a:t>This is why, over time, philosophy and the human condition becomes more </a:t>
            </a:r>
            <a:r>
              <a:rPr lang="en">
                <a:solidFill>
                  <a:schemeClr val="accent4"/>
                </a:solidFill>
              </a:rPr>
              <a:t>nuanced </a:t>
            </a:r>
            <a:r>
              <a:rPr lang="en"/>
              <a:t>and </a:t>
            </a:r>
            <a:r>
              <a:rPr lang="en">
                <a:solidFill>
                  <a:schemeClr val="accent4"/>
                </a:solidFill>
              </a:rPr>
              <a:t>sophisticated </a:t>
            </a:r>
            <a:r>
              <a:rPr lang="en"/>
              <a:t>(not necessarily more complex). Science is an attempt to formalize this process. But it is entirely rooted in inborn animal instincts that evolved in humans.</a:t>
            </a:r>
            <a:endParaRPr/>
          </a:p>
        </p:txBody>
      </p:sp>
      <p:pic>
        <p:nvPicPr>
          <p:cNvPr id="86" name="Google Shape;86;p18"/>
          <p:cNvPicPr preferRelativeResize="0"/>
          <p:nvPr/>
        </p:nvPicPr>
        <p:blipFill>
          <a:blip r:embed="rId3">
            <a:alphaModFix/>
          </a:blip>
          <a:stretch>
            <a:fillRect/>
          </a:stretch>
        </p:blipFill>
        <p:spPr>
          <a:xfrm>
            <a:off x="5715832" y="0"/>
            <a:ext cx="3428170"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a:t>
            </a:r>
            <a:r>
              <a:rPr lang="en"/>
              <a:t>Narratives?</a:t>
            </a:r>
            <a:endParaRPr/>
          </a:p>
        </p:txBody>
      </p:sp>
      <p:sp>
        <p:nvSpPr>
          <p:cNvPr id="92" name="Google Shape;92;p19"/>
          <p:cNvSpPr txBox="1"/>
          <p:nvPr>
            <p:ph idx="1" type="body"/>
          </p:nvPr>
        </p:nvSpPr>
        <p:spPr>
          <a:xfrm>
            <a:off x="0" y="1152475"/>
            <a:ext cx="5286300" cy="399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accent4"/>
              </a:buClr>
              <a:buSzPts val="1400"/>
              <a:buAutoNum type="arabicPeriod"/>
            </a:pPr>
            <a:r>
              <a:rPr lang="en">
                <a:solidFill>
                  <a:schemeClr val="accent4"/>
                </a:solidFill>
              </a:rPr>
              <a:t>Definition of Narrative:</a:t>
            </a:r>
            <a:endParaRPr>
              <a:solidFill>
                <a:schemeClr val="accent4"/>
              </a:solidFill>
            </a:endParaRPr>
          </a:p>
          <a:p>
            <a:pPr indent="-304800" lvl="1" marL="914400" rtl="0" algn="l">
              <a:spcBef>
                <a:spcPts val="0"/>
              </a:spcBef>
              <a:spcAft>
                <a:spcPts val="0"/>
              </a:spcAft>
              <a:buClr>
                <a:schemeClr val="dk1"/>
              </a:buClr>
              <a:buSzPts val="1200"/>
              <a:buAutoNum type="alphaLcPeriod"/>
            </a:pPr>
            <a:r>
              <a:rPr b="1" lang="en">
                <a:solidFill>
                  <a:schemeClr val="dk1"/>
                </a:solidFill>
              </a:rPr>
              <a:t>A set of stories to make sense of the world</a:t>
            </a:r>
            <a:endParaRPr b="1">
              <a:solidFill>
                <a:schemeClr val="dk1"/>
              </a:solidFill>
            </a:endParaRPr>
          </a:p>
          <a:p>
            <a:pPr indent="-317500" lvl="0" marL="457200" rtl="0" algn="l">
              <a:spcBef>
                <a:spcPts val="0"/>
              </a:spcBef>
              <a:spcAft>
                <a:spcPts val="0"/>
              </a:spcAft>
              <a:buClr>
                <a:schemeClr val="accent4"/>
              </a:buClr>
              <a:buSzPts val="1400"/>
              <a:buAutoNum type="arabicPeriod"/>
            </a:pPr>
            <a:r>
              <a:rPr lang="en">
                <a:solidFill>
                  <a:schemeClr val="accent4"/>
                </a:solidFill>
              </a:rPr>
              <a:t>Two overarching types of narratives</a:t>
            </a:r>
            <a:endParaRPr>
              <a:solidFill>
                <a:schemeClr val="accent4"/>
              </a:solidFill>
            </a:endParaRPr>
          </a:p>
          <a:p>
            <a:pPr indent="-304800" lvl="1" marL="914400" rtl="0" algn="l">
              <a:spcBef>
                <a:spcPts val="0"/>
              </a:spcBef>
              <a:spcAft>
                <a:spcPts val="0"/>
              </a:spcAft>
              <a:buSzPts val="1200"/>
              <a:buAutoNum type="alphaLcPeriod"/>
            </a:pPr>
            <a:r>
              <a:rPr lang="en">
                <a:solidFill>
                  <a:schemeClr val="dk1"/>
                </a:solidFill>
              </a:rPr>
              <a:t>Organic </a:t>
            </a:r>
            <a:r>
              <a:rPr lang="en"/>
              <a:t>Narratives</a:t>
            </a:r>
            <a:endParaRPr/>
          </a:p>
          <a:p>
            <a:pPr indent="-304800" lvl="1" marL="914400" rtl="0" algn="l">
              <a:spcBef>
                <a:spcPts val="0"/>
              </a:spcBef>
              <a:spcAft>
                <a:spcPts val="0"/>
              </a:spcAft>
              <a:buSzPts val="1200"/>
              <a:buAutoNum type="alphaLcPeriod"/>
            </a:pPr>
            <a:r>
              <a:rPr lang="en">
                <a:solidFill>
                  <a:schemeClr val="dk1"/>
                </a:solidFill>
              </a:rPr>
              <a:t>Constructed </a:t>
            </a:r>
            <a:r>
              <a:rPr lang="en"/>
              <a:t>Narratives</a:t>
            </a:r>
            <a:endParaRPr/>
          </a:p>
          <a:p>
            <a:pPr indent="-317500" lvl="0" marL="457200" rtl="0" algn="l">
              <a:spcBef>
                <a:spcPts val="0"/>
              </a:spcBef>
              <a:spcAft>
                <a:spcPts val="0"/>
              </a:spcAft>
              <a:buClr>
                <a:schemeClr val="accent4"/>
              </a:buClr>
              <a:buSzPts val="1400"/>
              <a:buAutoNum type="arabicPeriod"/>
            </a:pPr>
            <a:r>
              <a:rPr lang="en">
                <a:solidFill>
                  <a:schemeClr val="accent4"/>
                </a:solidFill>
              </a:rPr>
              <a:t>Organic Narratives</a:t>
            </a:r>
            <a:endParaRPr>
              <a:solidFill>
                <a:schemeClr val="accent4"/>
              </a:solidFill>
            </a:endParaRPr>
          </a:p>
          <a:p>
            <a:pPr indent="-304800" lvl="1" marL="914400" rtl="0" algn="l">
              <a:spcBef>
                <a:spcPts val="0"/>
              </a:spcBef>
              <a:spcAft>
                <a:spcPts val="0"/>
              </a:spcAft>
              <a:buSzPts val="1200"/>
              <a:buAutoNum type="alphaLcPeriod"/>
            </a:pPr>
            <a:r>
              <a:rPr lang="en"/>
              <a:t>Emerge through </a:t>
            </a:r>
            <a:r>
              <a:rPr lang="en">
                <a:solidFill>
                  <a:schemeClr val="dk1"/>
                </a:solidFill>
              </a:rPr>
              <a:t>experience</a:t>
            </a:r>
            <a:r>
              <a:rPr lang="en"/>
              <a:t>, </a:t>
            </a:r>
            <a:r>
              <a:rPr lang="en">
                <a:solidFill>
                  <a:schemeClr val="dk1"/>
                </a:solidFill>
              </a:rPr>
              <a:t>observation</a:t>
            </a:r>
            <a:r>
              <a:rPr lang="en"/>
              <a:t>, </a:t>
            </a:r>
            <a:r>
              <a:rPr lang="en">
                <a:solidFill>
                  <a:schemeClr val="dk1"/>
                </a:solidFill>
              </a:rPr>
              <a:t>reflection</a:t>
            </a:r>
            <a:r>
              <a:rPr lang="en"/>
              <a:t>, </a:t>
            </a:r>
            <a:r>
              <a:rPr lang="en">
                <a:solidFill>
                  <a:schemeClr val="dk1"/>
                </a:solidFill>
              </a:rPr>
              <a:t>interaction</a:t>
            </a:r>
            <a:r>
              <a:rPr lang="en"/>
              <a:t>, and </a:t>
            </a:r>
            <a:r>
              <a:rPr lang="en">
                <a:solidFill>
                  <a:schemeClr val="dk1"/>
                </a:solidFill>
              </a:rPr>
              <a:t>conversation</a:t>
            </a:r>
            <a:endParaRPr>
              <a:solidFill>
                <a:schemeClr val="dk1"/>
              </a:solidFill>
            </a:endParaRPr>
          </a:p>
          <a:p>
            <a:pPr indent="-304800" lvl="1" marL="914400" rtl="0" algn="l">
              <a:spcBef>
                <a:spcPts val="0"/>
              </a:spcBef>
              <a:spcAft>
                <a:spcPts val="0"/>
              </a:spcAft>
              <a:buSzPts val="1200"/>
              <a:buAutoNum type="alphaLcPeriod"/>
            </a:pPr>
            <a:r>
              <a:rPr lang="en"/>
              <a:t>Tend to be </a:t>
            </a:r>
            <a:r>
              <a:rPr lang="en">
                <a:solidFill>
                  <a:schemeClr val="dk1"/>
                </a:solidFill>
              </a:rPr>
              <a:t>unstoppable </a:t>
            </a:r>
            <a:r>
              <a:rPr lang="en"/>
              <a:t>and </a:t>
            </a:r>
            <a:r>
              <a:rPr lang="en">
                <a:solidFill>
                  <a:schemeClr val="dk1"/>
                </a:solidFill>
              </a:rPr>
              <a:t>evolve naturally </a:t>
            </a:r>
            <a:r>
              <a:rPr lang="en"/>
              <a:t>over time</a:t>
            </a:r>
            <a:endParaRPr/>
          </a:p>
          <a:p>
            <a:pPr indent="-317500" lvl="0" marL="457200" rtl="0" algn="l">
              <a:spcBef>
                <a:spcPts val="0"/>
              </a:spcBef>
              <a:spcAft>
                <a:spcPts val="0"/>
              </a:spcAft>
              <a:buClr>
                <a:schemeClr val="accent4"/>
              </a:buClr>
              <a:buSzPts val="1400"/>
              <a:buAutoNum type="arabicPeriod"/>
            </a:pPr>
            <a:r>
              <a:rPr lang="en">
                <a:solidFill>
                  <a:schemeClr val="accent4"/>
                </a:solidFill>
              </a:rPr>
              <a:t>Constructed Narratives</a:t>
            </a:r>
            <a:endParaRPr>
              <a:solidFill>
                <a:schemeClr val="accent4"/>
              </a:solidFill>
            </a:endParaRPr>
          </a:p>
          <a:p>
            <a:pPr indent="-304800" lvl="1" marL="914400" rtl="0" algn="l">
              <a:spcBef>
                <a:spcPts val="0"/>
              </a:spcBef>
              <a:spcAft>
                <a:spcPts val="0"/>
              </a:spcAft>
              <a:buSzPts val="1200"/>
              <a:buAutoNum type="alphaLcPeriod"/>
            </a:pPr>
            <a:r>
              <a:rPr lang="en"/>
              <a:t>Deliberately </a:t>
            </a:r>
            <a:r>
              <a:rPr lang="en">
                <a:solidFill>
                  <a:schemeClr val="dk1"/>
                </a:solidFill>
              </a:rPr>
              <a:t>propagated through messaging</a:t>
            </a:r>
            <a:r>
              <a:rPr lang="en"/>
              <a:t>, often by institutions such as </a:t>
            </a:r>
            <a:r>
              <a:rPr lang="en">
                <a:solidFill>
                  <a:schemeClr val="dk1"/>
                </a:solidFill>
              </a:rPr>
              <a:t>governments</a:t>
            </a:r>
            <a:r>
              <a:rPr lang="en"/>
              <a:t>, </a:t>
            </a:r>
            <a:r>
              <a:rPr lang="en">
                <a:solidFill>
                  <a:schemeClr val="dk1"/>
                </a:solidFill>
              </a:rPr>
              <a:t>corporations</a:t>
            </a:r>
            <a:r>
              <a:rPr lang="en"/>
              <a:t>, </a:t>
            </a:r>
            <a:r>
              <a:rPr lang="en">
                <a:solidFill>
                  <a:schemeClr val="dk1"/>
                </a:solidFill>
              </a:rPr>
              <a:t>religions</a:t>
            </a:r>
            <a:r>
              <a:rPr lang="en"/>
              <a:t>, and </a:t>
            </a:r>
            <a:r>
              <a:rPr lang="en">
                <a:solidFill>
                  <a:schemeClr val="dk1"/>
                </a:solidFill>
              </a:rPr>
              <a:t>academia</a:t>
            </a:r>
            <a:endParaRPr>
              <a:solidFill>
                <a:schemeClr val="dk1"/>
              </a:solidFill>
            </a:endParaRPr>
          </a:p>
          <a:p>
            <a:pPr indent="-304800" lvl="1" marL="914400" rtl="0" algn="l">
              <a:spcBef>
                <a:spcPts val="0"/>
              </a:spcBef>
              <a:spcAft>
                <a:spcPts val="0"/>
              </a:spcAft>
              <a:buSzPts val="1200"/>
              <a:buAutoNum type="alphaLcPeriod"/>
            </a:pPr>
            <a:r>
              <a:rPr lang="en"/>
              <a:t>Tend to be </a:t>
            </a:r>
            <a:r>
              <a:rPr lang="en">
                <a:solidFill>
                  <a:schemeClr val="dk1"/>
                </a:solidFill>
              </a:rPr>
              <a:t>fragile </a:t>
            </a:r>
            <a:r>
              <a:rPr lang="en"/>
              <a:t>or </a:t>
            </a:r>
            <a:r>
              <a:rPr lang="en">
                <a:solidFill>
                  <a:schemeClr val="dk1"/>
                </a:solidFill>
              </a:rPr>
              <a:t>rigid</a:t>
            </a:r>
            <a:r>
              <a:rPr lang="en"/>
              <a:t>, and serve a </a:t>
            </a:r>
            <a:r>
              <a:rPr lang="en">
                <a:solidFill>
                  <a:schemeClr val="dk1"/>
                </a:solidFill>
              </a:rPr>
              <a:t>rhetorical purpose</a:t>
            </a:r>
            <a:endParaRPr>
              <a:solidFill>
                <a:schemeClr val="dk1"/>
              </a:solidFill>
            </a:endParaRPr>
          </a:p>
          <a:p>
            <a:pPr indent="-317500" lvl="0" marL="457200" rtl="0" algn="l">
              <a:spcBef>
                <a:spcPts val="0"/>
              </a:spcBef>
              <a:spcAft>
                <a:spcPts val="0"/>
              </a:spcAft>
              <a:buClr>
                <a:schemeClr val="accent4"/>
              </a:buClr>
              <a:buSzPts val="1400"/>
              <a:buAutoNum type="arabicPeriod"/>
            </a:pPr>
            <a:r>
              <a:rPr lang="en">
                <a:solidFill>
                  <a:schemeClr val="accent4"/>
                </a:solidFill>
              </a:rPr>
              <a:t>Subtypes of Narratives</a:t>
            </a:r>
            <a:endParaRPr>
              <a:solidFill>
                <a:schemeClr val="accent4"/>
              </a:solidFill>
            </a:endParaRPr>
          </a:p>
          <a:p>
            <a:pPr indent="-304800" lvl="1" marL="914400" rtl="0" algn="l">
              <a:spcBef>
                <a:spcPts val="0"/>
              </a:spcBef>
              <a:spcAft>
                <a:spcPts val="0"/>
              </a:spcAft>
              <a:buSzPts val="1200"/>
              <a:buAutoNum type="alphaLcPeriod"/>
            </a:pPr>
            <a:r>
              <a:rPr lang="en"/>
              <a:t>Personal, Historical, Political, Scientific, Religious, Cultural, Economic, Social, Universal, Human</a:t>
            </a:r>
            <a:endParaRPr/>
          </a:p>
        </p:txBody>
      </p:sp>
      <p:pic>
        <p:nvPicPr>
          <p:cNvPr id="93" name="Google Shape;93;p19"/>
          <p:cNvPicPr preferRelativeResize="0"/>
          <p:nvPr/>
        </p:nvPicPr>
        <p:blipFill>
          <a:blip r:embed="rId3">
            <a:alphaModFix/>
          </a:blip>
          <a:stretch>
            <a:fillRect/>
          </a:stretch>
        </p:blipFill>
        <p:spPr>
          <a:xfrm>
            <a:off x="5286381" y="0"/>
            <a:ext cx="3857618"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Are Narratives Important?</a:t>
            </a:r>
            <a:endParaRPr/>
          </a:p>
        </p:txBody>
      </p:sp>
      <p:sp>
        <p:nvSpPr>
          <p:cNvPr id="99" name="Google Shape;99;p20"/>
          <p:cNvSpPr txBox="1"/>
          <p:nvPr>
            <p:ph idx="1" type="body"/>
          </p:nvPr>
        </p:nvSpPr>
        <p:spPr>
          <a:xfrm>
            <a:off x="0" y="1152475"/>
            <a:ext cx="6155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4"/>
                </a:solidFill>
              </a:rPr>
              <a:t>Evolution: </a:t>
            </a:r>
            <a:r>
              <a:rPr lang="en"/>
              <a:t>Speech and storytelling coevolved during Cognitive Revolution</a:t>
            </a:r>
            <a:endParaRPr/>
          </a:p>
          <a:p>
            <a:pPr indent="-317500" lvl="0" marL="457200" rtl="0" algn="l">
              <a:spcBef>
                <a:spcPts val="1200"/>
              </a:spcBef>
              <a:spcAft>
                <a:spcPts val="0"/>
              </a:spcAft>
              <a:buSzPts val="1400"/>
              <a:buChar char="-"/>
            </a:pPr>
            <a:r>
              <a:rPr b="1" lang="en">
                <a:solidFill>
                  <a:schemeClr val="accent4"/>
                </a:solidFill>
              </a:rPr>
              <a:t>Cautionary Tales:</a:t>
            </a:r>
            <a:r>
              <a:rPr lang="en"/>
              <a:t> Conveying warnings and lessons</a:t>
            </a:r>
            <a:endParaRPr/>
          </a:p>
          <a:p>
            <a:pPr indent="-317500" lvl="0" marL="457200" rtl="0" algn="l">
              <a:spcBef>
                <a:spcPts val="0"/>
              </a:spcBef>
              <a:spcAft>
                <a:spcPts val="0"/>
              </a:spcAft>
              <a:buSzPts val="1400"/>
              <a:buChar char="-"/>
            </a:pPr>
            <a:r>
              <a:rPr b="1" lang="en">
                <a:solidFill>
                  <a:schemeClr val="accent4"/>
                </a:solidFill>
              </a:rPr>
              <a:t>Resource Coordination: </a:t>
            </a:r>
            <a:r>
              <a:rPr lang="en"/>
              <a:t>Facilitating collaboration, e.g., hunting</a:t>
            </a:r>
            <a:endParaRPr/>
          </a:p>
          <a:p>
            <a:pPr indent="-317500" lvl="0" marL="457200" rtl="0" algn="l">
              <a:spcBef>
                <a:spcPts val="0"/>
              </a:spcBef>
              <a:spcAft>
                <a:spcPts val="0"/>
              </a:spcAft>
              <a:buSzPts val="1400"/>
              <a:buChar char="-"/>
            </a:pPr>
            <a:r>
              <a:rPr b="1" lang="en">
                <a:solidFill>
                  <a:schemeClr val="accent4"/>
                </a:solidFill>
              </a:rPr>
              <a:t>Social Structure Maintenance: </a:t>
            </a:r>
            <a:r>
              <a:rPr lang="en"/>
              <a:t>Gossip for community bonding, lie detection</a:t>
            </a:r>
            <a:endParaRPr/>
          </a:p>
          <a:p>
            <a:pPr indent="-317500" lvl="0" marL="457200" rtl="0" algn="l">
              <a:spcBef>
                <a:spcPts val="0"/>
              </a:spcBef>
              <a:spcAft>
                <a:spcPts val="0"/>
              </a:spcAft>
              <a:buSzPts val="1400"/>
              <a:buChar char="-"/>
            </a:pPr>
            <a:r>
              <a:rPr b="1" lang="en">
                <a:solidFill>
                  <a:schemeClr val="accent4"/>
                </a:solidFill>
              </a:rPr>
              <a:t>Memory Preservation: </a:t>
            </a:r>
            <a:r>
              <a:rPr lang="en"/>
              <a:t>Transmitting history and traditions</a:t>
            </a:r>
            <a:endParaRPr/>
          </a:p>
          <a:p>
            <a:pPr indent="-317500" lvl="0" marL="457200" rtl="0" algn="l">
              <a:spcBef>
                <a:spcPts val="0"/>
              </a:spcBef>
              <a:spcAft>
                <a:spcPts val="0"/>
              </a:spcAft>
              <a:buSzPts val="1400"/>
              <a:buChar char="-"/>
            </a:pPr>
            <a:r>
              <a:rPr b="1" lang="en">
                <a:solidFill>
                  <a:schemeClr val="accent4"/>
                </a:solidFill>
              </a:rPr>
              <a:t>Values and Norms: </a:t>
            </a:r>
            <a:r>
              <a:rPr lang="en"/>
              <a:t>Establishing shared beliefs and ethics</a:t>
            </a:r>
            <a:endParaRPr/>
          </a:p>
          <a:p>
            <a:pPr indent="-317500" lvl="0" marL="457200" rtl="0" algn="l">
              <a:spcBef>
                <a:spcPts val="0"/>
              </a:spcBef>
              <a:spcAft>
                <a:spcPts val="0"/>
              </a:spcAft>
              <a:buSzPts val="1400"/>
              <a:buChar char="-"/>
            </a:pPr>
            <a:r>
              <a:rPr b="1" lang="en">
                <a:solidFill>
                  <a:schemeClr val="accent4"/>
                </a:solidFill>
              </a:rPr>
              <a:t>Understanding Complexity:</a:t>
            </a:r>
            <a:r>
              <a:rPr lang="en">
                <a:solidFill>
                  <a:schemeClr val="accent4"/>
                </a:solidFill>
              </a:rPr>
              <a:t> </a:t>
            </a:r>
            <a:r>
              <a:rPr lang="en"/>
              <a:t>Simplifying complex phenomena for comprehension; teaching and making sense</a:t>
            </a:r>
            <a:endParaRPr/>
          </a:p>
        </p:txBody>
      </p:sp>
      <p:pic>
        <p:nvPicPr>
          <p:cNvPr id="100" name="Google Shape;100;p20"/>
          <p:cNvPicPr preferRelativeResize="0"/>
          <p:nvPr/>
        </p:nvPicPr>
        <p:blipFill rotWithShape="1">
          <a:blip r:embed="rId3">
            <a:alphaModFix/>
          </a:blip>
          <a:srcRect b="0" l="51899" r="9381" t="0"/>
          <a:stretch/>
        </p:blipFill>
        <p:spPr>
          <a:xfrm>
            <a:off x="6155857" y="0"/>
            <a:ext cx="2988145"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Truth Today</a:t>
            </a:r>
            <a:endParaRPr/>
          </a:p>
        </p:txBody>
      </p:sp>
      <p:sp>
        <p:nvSpPr>
          <p:cNvPr id="106" name="Google Shape;106;p21"/>
          <p:cNvSpPr txBox="1"/>
          <p:nvPr>
            <p:ph idx="1" type="body"/>
          </p:nvPr>
        </p:nvSpPr>
        <p:spPr>
          <a:xfrm>
            <a:off x="0" y="1152475"/>
            <a:ext cx="5710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Truth </a:t>
            </a:r>
            <a:r>
              <a:rPr lang="en"/>
              <a:t>today seems to be defined by four components:</a:t>
            </a:r>
            <a:endParaRPr/>
          </a:p>
          <a:p>
            <a:pPr indent="-317500" lvl="0" marL="457200" rtl="0" algn="l">
              <a:spcBef>
                <a:spcPts val="1200"/>
              </a:spcBef>
              <a:spcAft>
                <a:spcPts val="0"/>
              </a:spcAft>
              <a:buSzPts val="1400"/>
              <a:buAutoNum type="arabicPeriod"/>
            </a:pPr>
            <a:r>
              <a:rPr lang="en"/>
              <a:t>A collection of </a:t>
            </a:r>
            <a:r>
              <a:rPr lang="en">
                <a:solidFill>
                  <a:schemeClr val="accent4"/>
                </a:solidFill>
              </a:rPr>
              <a:t>evidence </a:t>
            </a:r>
            <a:r>
              <a:rPr lang="en"/>
              <a:t>(facts, events, principles)</a:t>
            </a:r>
            <a:endParaRPr/>
          </a:p>
          <a:p>
            <a:pPr indent="-317500" lvl="0" marL="457200" rtl="0" algn="l">
              <a:spcBef>
                <a:spcPts val="0"/>
              </a:spcBef>
              <a:spcAft>
                <a:spcPts val="0"/>
              </a:spcAft>
              <a:buSzPts val="1400"/>
              <a:buAutoNum type="arabicPeriod"/>
            </a:pPr>
            <a:r>
              <a:rPr lang="en"/>
              <a:t>A set of </a:t>
            </a:r>
            <a:r>
              <a:rPr lang="en">
                <a:solidFill>
                  <a:schemeClr val="accent4"/>
                </a:solidFill>
              </a:rPr>
              <a:t>interpretations </a:t>
            </a:r>
            <a:r>
              <a:rPr lang="en"/>
              <a:t>or </a:t>
            </a:r>
            <a:r>
              <a:rPr lang="en">
                <a:solidFill>
                  <a:schemeClr val="accent4"/>
                </a:solidFill>
              </a:rPr>
              <a:t>narratives</a:t>
            </a:r>
            <a:endParaRPr>
              <a:solidFill>
                <a:schemeClr val="accent4"/>
              </a:solidFill>
            </a:endParaRPr>
          </a:p>
          <a:p>
            <a:pPr indent="-317500" lvl="0" marL="457200" rtl="0" algn="l">
              <a:spcBef>
                <a:spcPts val="0"/>
              </a:spcBef>
              <a:spcAft>
                <a:spcPts val="0"/>
              </a:spcAft>
              <a:buSzPts val="1400"/>
              <a:buAutoNum type="arabicPeriod"/>
            </a:pPr>
            <a:r>
              <a:rPr lang="en"/>
              <a:t>A set of </a:t>
            </a:r>
            <a:r>
              <a:rPr lang="en">
                <a:solidFill>
                  <a:schemeClr val="accent4"/>
                </a:solidFill>
              </a:rPr>
              <a:t>generalized beliefs </a:t>
            </a:r>
            <a:r>
              <a:rPr lang="en"/>
              <a:t>from the first two</a:t>
            </a:r>
            <a:endParaRPr/>
          </a:p>
          <a:p>
            <a:pPr indent="-317500" lvl="0" marL="457200" rtl="0" algn="l">
              <a:spcBef>
                <a:spcPts val="0"/>
              </a:spcBef>
              <a:spcAft>
                <a:spcPts val="0"/>
              </a:spcAft>
              <a:buSzPts val="1400"/>
              <a:buAutoNum type="arabicPeriod"/>
            </a:pPr>
            <a:r>
              <a:rPr lang="en"/>
              <a:t>A general </a:t>
            </a:r>
            <a:r>
              <a:rPr lang="en">
                <a:solidFill>
                  <a:schemeClr val="accent4"/>
                </a:solidFill>
              </a:rPr>
              <a:t>consensus </a:t>
            </a:r>
            <a:r>
              <a:rPr lang="en"/>
              <a:t>within an </a:t>
            </a:r>
            <a:r>
              <a:rPr lang="en">
                <a:solidFill>
                  <a:schemeClr val="accent4"/>
                </a:solidFill>
              </a:rPr>
              <a:t>epistemic tribe</a:t>
            </a:r>
            <a:endParaRPr>
              <a:solidFill>
                <a:schemeClr val="accent4"/>
              </a:solidFill>
            </a:endParaRPr>
          </a:p>
          <a:p>
            <a:pPr indent="0" lvl="0" marL="0" rtl="0" algn="l">
              <a:spcBef>
                <a:spcPts val="1200"/>
              </a:spcBef>
              <a:spcAft>
                <a:spcPts val="1200"/>
              </a:spcAft>
              <a:buNone/>
            </a:pPr>
            <a:r>
              <a:rPr lang="en"/>
              <a:t>Remember, an epistemic tribe has norms and values around the </a:t>
            </a:r>
            <a:r>
              <a:rPr lang="en">
                <a:solidFill>
                  <a:schemeClr val="accent4"/>
                </a:solidFill>
              </a:rPr>
              <a:t>validity of facts and expertise</a:t>
            </a:r>
            <a:r>
              <a:rPr lang="en"/>
              <a:t>. When you can </a:t>
            </a:r>
            <a:r>
              <a:rPr lang="en">
                <a:solidFill>
                  <a:schemeClr val="accent4"/>
                </a:solidFill>
              </a:rPr>
              <a:t>categorically reject </a:t>
            </a:r>
            <a:r>
              <a:rPr lang="en"/>
              <a:t>most sources of information as </a:t>
            </a:r>
            <a:r>
              <a:rPr lang="en">
                <a:solidFill>
                  <a:schemeClr val="accent4"/>
                </a:solidFill>
              </a:rPr>
              <a:t>“fake news”</a:t>
            </a:r>
            <a:r>
              <a:rPr lang="en"/>
              <a:t> you can carefully </a:t>
            </a:r>
            <a:r>
              <a:rPr lang="en"/>
              <a:t>cherry pick</a:t>
            </a:r>
            <a:r>
              <a:rPr lang="en"/>
              <a:t> sources of “legitimate” news. </a:t>
            </a:r>
            <a:endParaRPr/>
          </a:p>
        </p:txBody>
      </p:sp>
      <p:pic>
        <p:nvPicPr>
          <p:cNvPr id="107" name="Google Shape;107;p21"/>
          <p:cNvPicPr preferRelativeResize="0"/>
          <p:nvPr/>
        </p:nvPicPr>
        <p:blipFill>
          <a:blip r:embed="rId3">
            <a:alphaModFix/>
          </a:blip>
          <a:stretch>
            <a:fillRect/>
          </a:stretch>
        </p:blipFill>
        <p:spPr>
          <a:xfrm>
            <a:off x="5710816" y="0"/>
            <a:ext cx="3433183"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